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74" r:id="rId2"/>
    <p:sldId id="573" r:id="rId3"/>
    <p:sldId id="547" r:id="rId4"/>
    <p:sldId id="549" r:id="rId5"/>
    <p:sldId id="584" r:id="rId6"/>
    <p:sldId id="579" r:id="rId7"/>
    <p:sldId id="580" r:id="rId8"/>
    <p:sldId id="581" r:id="rId9"/>
    <p:sldId id="582" r:id="rId10"/>
    <p:sldId id="578" r:id="rId11"/>
    <p:sldId id="559" r:id="rId12"/>
    <p:sldId id="585" r:id="rId13"/>
    <p:sldId id="557" r:id="rId14"/>
    <p:sldId id="556" r:id="rId15"/>
    <p:sldId id="566" r:id="rId16"/>
    <p:sldId id="5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A954"/>
    <a:srgbClr val="FDD7AD"/>
    <a:srgbClr val="FCCD9A"/>
    <a:srgbClr val="1E6680"/>
    <a:srgbClr val="227491"/>
    <a:srgbClr val="F7A752"/>
    <a:srgbClr val="904B49"/>
    <a:srgbClr val="C89F9A"/>
    <a:srgbClr val="DDAF7D"/>
    <a:srgbClr val="5D56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50" autoAdjust="0"/>
    <p:restoredTop sz="86364" autoAdjust="0"/>
  </p:normalViewPr>
  <p:slideViewPr>
    <p:cSldViewPr snapToGrid="0">
      <p:cViewPr varScale="1">
        <p:scale>
          <a:sx n="73" d="100"/>
          <a:sy n="73" d="100"/>
        </p:scale>
        <p:origin x="-37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Среднемесячная заработная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10"/>
            <c:spPr>
              <a:solidFill>
                <a:srgbClr val="FAA954"/>
              </a:solidFill>
            </c:spPr>
          </c:dPt>
          <c:dLbls>
            <c:dLbl>
              <c:idx val="10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AA954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Выпускник №1</c:v>
                </c:pt>
                <c:pt idx="1">
                  <c:v>Выпускник №2</c:v>
                </c:pt>
                <c:pt idx="2">
                  <c:v>Выпускник №3</c:v>
                </c:pt>
                <c:pt idx="3">
                  <c:v>Выпускник №4</c:v>
                </c:pt>
                <c:pt idx="4">
                  <c:v>Выпускник №5</c:v>
                </c:pt>
                <c:pt idx="5">
                  <c:v>Выпускник №6</c:v>
                </c:pt>
                <c:pt idx="6">
                  <c:v>Выпускник №7</c:v>
                </c:pt>
                <c:pt idx="7">
                  <c:v>Выпускник №8</c:v>
                </c:pt>
                <c:pt idx="8">
                  <c:v>Выпускник №9</c:v>
                </c:pt>
                <c:pt idx="9">
                  <c:v>Выпускник №10</c:v>
                </c:pt>
                <c:pt idx="10">
                  <c:v>Средняя ЗП по спец.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87000</c:v>
                </c:pt>
                <c:pt idx="1">
                  <c:v>80000</c:v>
                </c:pt>
                <c:pt idx="2">
                  <c:v>120000</c:v>
                </c:pt>
                <c:pt idx="3">
                  <c:v>65000</c:v>
                </c:pt>
                <c:pt idx="4">
                  <c:v>78000</c:v>
                </c:pt>
                <c:pt idx="5">
                  <c:v>84000</c:v>
                </c:pt>
                <c:pt idx="6">
                  <c:v>97000</c:v>
                </c:pt>
                <c:pt idx="7">
                  <c:v>180000</c:v>
                </c:pt>
                <c:pt idx="8">
                  <c:v>60000</c:v>
                </c:pt>
                <c:pt idx="9">
                  <c:v>100000</c:v>
                </c:pt>
                <c:pt idx="10">
                  <c:v>95100</c:v>
                </c:pt>
              </c:numCache>
            </c:numRef>
          </c:val>
        </c:ser>
        <c:dLbls/>
        <c:axId val="65506304"/>
        <c:axId val="65512192"/>
      </c:barChart>
      <c:catAx>
        <c:axId val="655063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65512192"/>
        <c:crosses val="autoZero"/>
        <c:auto val="1"/>
        <c:lblAlgn val="ctr"/>
        <c:lblOffset val="100"/>
      </c:catAx>
      <c:valAx>
        <c:axId val="65512192"/>
        <c:scaling>
          <c:orientation val="minMax"/>
        </c:scaling>
        <c:delete val="1"/>
        <c:axPos val="l"/>
        <c:numFmt formatCode="General" sourceLinked="1"/>
        <c:tickLblPos val="nextTo"/>
        <c:crossAx val="65506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0708F-6D78-4745-8A6F-11636CA0AFA6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642FD-9E95-4B14-BF3A-2A7A3BAA63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526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642FD-9E95-4B14-BF3A-2A7A3BAA63A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75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198FE-96EB-45C8-81E7-B74C0FC385DD}" type="slidenum">
              <a:rPr lang="x-none" smtClean="0"/>
              <a:pPr>
                <a:defRPr/>
              </a:pPr>
              <a:t>16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9040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20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6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73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p:oleObj spid="_x0000_s1686" name="think-cell Slide" r:id="rId4" imgW="360" imgH="360" progId="">
              <p:embed/>
            </p:oleObj>
          </a:graphicData>
        </a:graphic>
      </p:graphicFrame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454" y="2184400"/>
            <a:ext cx="2545094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454" y="2184400"/>
            <a:ext cx="2545094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370" y="141289"/>
            <a:ext cx="9510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36595" y="684213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336595" y="6567488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298121" y="6567488"/>
            <a:ext cx="65254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DC0A62F-59DA-4B7C-A2DC-76EB9C4D04BF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950215" y="6567489"/>
            <a:ext cx="4291572" cy="200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7" name="Заголовок 6"/>
          <p:cNvSpPr>
            <a:spLocks noGrp="1"/>
          </p:cNvSpPr>
          <p:nvPr>
            <p:ph type="title"/>
          </p:nvPr>
        </p:nvSpPr>
        <p:spPr>
          <a:xfrm>
            <a:off x="336000" y="140594"/>
            <a:ext cx="10179600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983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612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28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73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806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25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04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53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75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82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A4CD-34B7-4F61-92E9-CBC5EEBFD72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5B19-3708-4671-A182-E4AC49EF4F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1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microsoft.com/office/2007/relationships/hdphoto" Target="../media/hdphoto1.wdp"/><Relationship Id="rId2" Type="http://schemas.openxmlformats.org/officeDocument/2006/relationships/image" Target="../media/image3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2874654"/>
            <a:ext cx="6184900" cy="2997200"/>
          </a:xfrm>
          <a:prstGeom prst="rect">
            <a:avLst/>
          </a:prstGeom>
          <a:solidFill>
            <a:srgbClr val="FFB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6A16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7100" y="2456835"/>
            <a:ext cx="6184900" cy="2997200"/>
          </a:xfrm>
          <a:prstGeom prst="rect">
            <a:avLst/>
          </a:prstGeom>
          <a:solidFill>
            <a:srgbClr val="FFB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6A164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874654"/>
            <a:ext cx="12192000" cy="2997200"/>
          </a:xfrm>
          <a:prstGeom prst="rect">
            <a:avLst/>
          </a:prstGeom>
          <a:solidFill>
            <a:srgbClr val="476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4054" y="877143"/>
            <a:ext cx="1488855" cy="77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1056317" y="3623388"/>
            <a:ext cx="909550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Методика формирования рейтинга образовательных программ высших учебных заведений Республики Казахстан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156679" y="855662"/>
            <a:ext cx="2939392" cy="815975"/>
            <a:chOff x="2156679" y="855662"/>
            <a:chExt cx="2939392" cy="815975"/>
          </a:xfrm>
        </p:grpSpPr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2878660" y="939602"/>
              <a:ext cx="2217411" cy="5268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050" cap="all" dirty="0" smtClean="0">
                  <a:solidFill>
                    <a:srgbClr val="2B5B77"/>
                  </a:solidFill>
                  <a:latin typeface="Bahnschrift SemiBold Condensed" panose="020B0502040204020203" pitchFamily="34" charset="0"/>
                </a:rPr>
                <a:t>МИНИСТЕРСТВО ОБРАЗОВАНИЯ И НАУКИ</a:t>
              </a:r>
              <a:r>
                <a:rPr lang="ru-RU" sz="1050" dirty="0" smtClean="0">
                  <a:solidFill>
                    <a:srgbClr val="2B5B77"/>
                  </a:solidFill>
                  <a:latin typeface="Bahnschrift SemiBold Condensed" panose="020B0502040204020203" pitchFamily="34" charset="0"/>
                </a:rPr>
                <a:t/>
              </a:r>
              <a:br>
                <a:rPr lang="ru-RU" sz="1050" dirty="0" smtClean="0">
                  <a:solidFill>
                    <a:srgbClr val="2B5B77"/>
                  </a:solidFill>
                  <a:latin typeface="Bahnschrift SemiBold Condensed" panose="020B0502040204020203" pitchFamily="34" charset="0"/>
                </a:rPr>
              </a:br>
              <a:r>
                <a:rPr lang="ru-RU" sz="1050" cap="all" dirty="0" smtClean="0">
                  <a:solidFill>
                    <a:srgbClr val="2B5B77"/>
                  </a:solidFill>
                  <a:latin typeface="Bahnschrift SemiBold Condensed" panose="020B0502040204020203" pitchFamily="34" charset="0"/>
                </a:rPr>
                <a:t>РЕСПУБЛИКИ КАЗАХСТАН</a:t>
              </a:r>
              <a:endParaRPr lang="ru-RU" sz="1050" dirty="0">
                <a:solidFill>
                  <a:srgbClr val="2B5B77"/>
                </a:solidFill>
                <a:latin typeface="Bahnschrift SemiBold Condensed" panose="020B0502040204020203" pitchFamily="34" charset="0"/>
              </a:endParaRPr>
            </a:p>
          </p:txBody>
        </p:sp>
        <p:pic>
          <p:nvPicPr>
            <p:cNvPr id="2050" name="Picture 2" descr="Картинки по запросу министерство образования рк логотип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679" y="855662"/>
              <a:ext cx="815975" cy="815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4793592" y="6084823"/>
            <a:ext cx="273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1E66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г. </a:t>
            </a:r>
            <a:r>
              <a:rPr lang="ru-RU" altLang="ru-RU" b="1" dirty="0" err="1" smtClean="0">
                <a:solidFill>
                  <a:srgbClr val="1E66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Нур</a:t>
            </a:r>
            <a:r>
              <a:rPr lang="ru-RU" altLang="ru-RU" b="1" dirty="0" smtClean="0">
                <a:solidFill>
                  <a:srgbClr val="1E66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-Султан 2020 год</a:t>
            </a:r>
            <a:endParaRPr lang="ru-RU" b="1" dirty="0">
              <a:solidFill>
                <a:srgbClr val="1E66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3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СРЕДНЯЯ ЗАРАБОТНАЯ ПЛАТА (вес – 5%)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6449" y="812223"/>
            <a:ext cx="11576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Для большей достоверности введена привязка к региону. Рассчитывается как отношение среднемесячной заработной платы выпускника к прожиточному минимуму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региона (на момент выгрузки),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котором он работает. Данный индикатор позволит оценивать успешность трудоустройства в каждом из рассматриваемых регионов с точки зрения покупательной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способности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6449" y="1761629"/>
            <a:ext cx="1157615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7703874" y="3415581"/>
            <a:ext cx="3009901" cy="2826987"/>
            <a:chOff x="8652453" y="3205513"/>
            <a:chExt cx="1506429" cy="1520686"/>
          </a:xfrm>
        </p:grpSpPr>
        <p:pic>
          <p:nvPicPr>
            <p:cNvPr id="11" name="Picture 20" descr="Картинки по запросу &quot;человек .png&quot;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7678"/>
            <a:stretch/>
          </p:blipFill>
          <p:spPr bwMode="auto">
            <a:xfrm>
              <a:off x="8652453" y="3615803"/>
              <a:ext cx="1506429" cy="1110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Картинки по запросу &quot;worker safety .png&quot;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5117" y="3205513"/>
              <a:ext cx="448390" cy="448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>
            <a:off x="1453032" y="3415580"/>
            <a:ext cx="2638767" cy="2826987"/>
            <a:chOff x="2955643" y="4704854"/>
            <a:chExt cx="1348848" cy="1485542"/>
          </a:xfrm>
        </p:grpSpPr>
        <p:pic>
          <p:nvPicPr>
            <p:cNvPr id="19" name="Picture 20" descr="Картинки по запросу &quot;человек .png&quot;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5643" y="4841548"/>
              <a:ext cx="1348848" cy="1348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2" descr="Картинки по запросу &quot;выпускник .png&quot;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780" r="13735" b="39587"/>
            <a:stretch/>
          </p:blipFill>
          <p:spPr bwMode="auto">
            <a:xfrm>
              <a:off x="3391297" y="4704854"/>
              <a:ext cx="469704" cy="396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898018" y="2290924"/>
            <a:ext cx="36881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Средняя зарплата выпускника №1, </a:t>
            </a:r>
          </a:p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работающего в Мангистауской области</a:t>
            </a:r>
          </a:p>
          <a:p>
            <a:pPr algn="ctr"/>
            <a:r>
              <a:rPr lang="kk-KZ" sz="2400" b="1" dirty="0" smtClean="0">
                <a:solidFill>
                  <a:srgbClr val="FAA954"/>
                </a:solidFill>
              </a:rPr>
              <a:t>200 000 тг</a:t>
            </a:r>
            <a:endParaRPr lang="ru-RU" sz="1600" b="1" dirty="0">
              <a:solidFill>
                <a:srgbClr val="FAA95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7400" y="2290924"/>
            <a:ext cx="36228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Средняя зарплата выпускника №2, </a:t>
            </a:r>
            <a:endParaRPr lang="kk-KZ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работающего в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Павлодарской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</a:p>
          <a:p>
            <a:pPr algn="ctr"/>
            <a:r>
              <a:rPr lang="kk-KZ" sz="2400" b="1" dirty="0" smtClean="0">
                <a:solidFill>
                  <a:srgbClr val="FAA954"/>
                </a:solidFill>
              </a:rPr>
              <a:t>150 000 тг</a:t>
            </a:r>
            <a:endParaRPr lang="ru-RU" sz="1600" b="1" dirty="0">
              <a:solidFill>
                <a:srgbClr val="FAA95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9562" y="3958837"/>
            <a:ext cx="42676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Выпускник №1. 200000/39400 = </a:t>
            </a:r>
            <a:r>
              <a:rPr lang="ru-RU" sz="2000" b="1" dirty="0" smtClean="0">
                <a:solidFill>
                  <a:srgbClr val="FAA954"/>
                </a:solidFill>
              </a:rPr>
              <a:t>5,07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Выпускник №2 150000/28600 = </a:t>
            </a:r>
            <a:r>
              <a:rPr lang="ru-RU" sz="2000" b="1" dirty="0" smtClean="0">
                <a:solidFill>
                  <a:srgbClr val="FAA954"/>
                </a:solidFill>
              </a:rPr>
              <a:t>5,24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49562" y="3817167"/>
            <a:ext cx="4267683" cy="1233247"/>
          </a:xfrm>
          <a:prstGeom prst="roundRect">
            <a:avLst/>
          </a:prstGeom>
          <a:noFill/>
          <a:ln w="28575">
            <a:solidFill>
              <a:srgbClr val="FAA95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44356" y="1860037"/>
            <a:ext cx="9073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Результат подсчета по данному критерию на основе данных по рейтингу 2019 г.: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3464" y="5289229"/>
            <a:ext cx="2405663" cy="99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Прожиточный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минимум: 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Мангистауская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область – </a:t>
            </a:r>
            <a:r>
              <a:rPr lang="ru-RU" sz="2500" b="1" dirty="0">
                <a:solidFill>
                  <a:srgbClr val="FAA954"/>
                </a:solidFill>
              </a:rPr>
              <a:t>39,4 тыс. </a:t>
            </a:r>
            <a:r>
              <a:rPr lang="ru-RU" sz="2500" b="1" dirty="0" err="1">
                <a:solidFill>
                  <a:srgbClr val="FAA954"/>
                </a:solidFill>
              </a:rPr>
              <a:t>тг</a:t>
            </a:r>
            <a:endParaRPr lang="ru-RU" sz="2500" b="1" dirty="0">
              <a:solidFill>
                <a:srgbClr val="FAA954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599917" y="5316900"/>
            <a:ext cx="2312683" cy="512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Прожиточный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минимум: 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Павлодарская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область – </a:t>
            </a:r>
            <a:r>
              <a:rPr lang="ru-RU" sz="2500" b="1" dirty="0">
                <a:solidFill>
                  <a:srgbClr val="FAA954"/>
                </a:solidFill>
              </a:rPr>
              <a:t>28,6 </a:t>
            </a:r>
            <a:r>
              <a:rPr lang="ru-RU" sz="2500" b="1" dirty="0" smtClean="0">
                <a:solidFill>
                  <a:srgbClr val="FAA954"/>
                </a:solidFill>
              </a:rPr>
              <a:t>тыс</a:t>
            </a:r>
            <a:r>
              <a:rPr lang="ru-RU" sz="2500" b="1" dirty="0">
                <a:solidFill>
                  <a:srgbClr val="FAA954"/>
                </a:solidFill>
              </a:rPr>
              <a:t>. </a:t>
            </a:r>
            <a:r>
              <a:rPr lang="ru-RU" sz="2500" b="1" dirty="0" err="1">
                <a:solidFill>
                  <a:srgbClr val="FAA954"/>
                </a:solidFill>
              </a:rPr>
              <a:t>тг</a:t>
            </a:r>
            <a:endParaRPr lang="ru-RU" sz="2500" b="1" dirty="0">
              <a:solidFill>
                <a:srgbClr val="FAA95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49563" y="5709396"/>
            <a:ext cx="426768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50" b="1" dirty="0" smtClean="0">
                <a:solidFill>
                  <a:schemeClr val="accent1">
                    <a:lumMod val="50000"/>
                  </a:schemeClr>
                </a:solidFill>
              </a:rPr>
              <a:t>Вывод: </a:t>
            </a:r>
            <a:r>
              <a:rPr lang="ru-RU" sz="1450" b="1" dirty="0">
                <a:solidFill>
                  <a:schemeClr val="accent1">
                    <a:lumMod val="50000"/>
                  </a:schemeClr>
                </a:solidFill>
              </a:rPr>
              <a:t>вуз Павлодарской области получит </a:t>
            </a:r>
            <a:r>
              <a:rPr lang="ru-RU" sz="1450" b="1" dirty="0" smtClean="0">
                <a:solidFill>
                  <a:schemeClr val="accent1">
                    <a:lumMod val="50000"/>
                  </a:schemeClr>
                </a:solidFill>
              </a:rPr>
              <a:t>больший балл, имея меньшую заработную плату</a:t>
            </a:r>
            <a:endParaRPr lang="ru-RU" sz="145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58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БЛОКА «КАЧЕСТВО ОБРАЗОВАТЕЛЬНОЙ ПРОГРАММЫ». СТАТИСТИЧЕСКИЕ ДАННЫЕ </a:t>
            </a:r>
            <a:endParaRPr lang="ru-RU" dirty="0"/>
          </a:p>
        </p:txBody>
      </p:sp>
      <p:pic>
        <p:nvPicPr>
          <p:cNvPr id="38" name="Picture 2" descr="Image result for рукопожатие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646" y="928580"/>
            <a:ext cx="583451" cy="5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инвестиции 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646" y="2571609"/>
            <a:ext cx="583451" cy="5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mage result for преподаватель 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646" y="4459928"/>
            <a:ext cx="583451" cy="5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1391876" y="943306"/>
            <a:ext cx="10357144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4.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Разработка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работодателями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(3%)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показатель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привлечения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работодателей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разработке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учетом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потребностей и пожеланий, для получения студентами необходимых компетенций и успешного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трудоустройства выпускника</a:t>
            </a:r>
          </a:p>
          <a:p>
            <a:pPr algn="just"/>
            <a:endParaRPr lang="ru-RU" sz="15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от вуза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скан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 варианта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МОП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или КЭД за 2019-2020 учебный год с подписью и печатью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работодателя</a:t>
            </a:r>
            <a:endParaRPr lang="ru-RU" sz="15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91875" y="2470919"/>
            <a:ext cx="10346869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5. Инвестиции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 (3%) -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сведения об инвестициях, вложенных в образовательную программу за последние 4 года с приложением, подтверждающими документами по следующим направлениям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«Развитие лабораторий», «Развитие библиотечного фонда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от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вуза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 ЕСУВО (esuvo.platonus.kz) скан.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варианта договоров (с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подписью и печатью), счет-фактур отдельно по каждому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виду инвестиций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либо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скан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варианта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документа с суммой и видом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инвестиций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 подписью и печатью ректора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вуза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391876" y="4489381"/>
            <a:ext cx="1035714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6. Количество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привлеченных к учебному процессу специалистов с производства по соответствующей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отрасли (4%)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-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показатель количества привлекаемых преподавателей с практическим опытом работы и преподавателей, прошедших повышение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квалификации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от вуза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скан. варианта трудовых книжек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(страница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 ФИО преподавателя и записи с место работы в период с 2005 г. по 2020 г.) либо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справки с отдела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кадров с именем преподавателя, количеством опыта работы в месяцах вне структуры вуза и дисциплины преподавания с подписью и печатью ректора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1876" y="1651000"/>
            <a:ext cx="10357144" cy="51340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81600" y="3390900"/>
            <a:ext cx="10357144" cy="750079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81600" y="5410201"/>
            <a:ext cx="10357144" cy="10033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3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БЛОКА «КАЧЕСТВО ОБРАЗОВАТЕЛЬНОЙ ПРОГРАММЫ». СТАТИСТИЧЕСКИЕ ДАННЫЕ </a:t>
            </a:r>
            <a:endParaRPr lang="ru-RU" dirty="0"/>
          </a:p>
        </p:txBody>
      </p:sp>
      <p:pic>
        <p:nvPicPr>
          <p:cNvPr id="9" name="Picture 8" descr="Image result for проверка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193" y="938405"/>
            <a:ext cx="583451" cy="5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370423" y="1068547"/>
            <a:ext cx="1036832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7. Аккредитация ОП (4%)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-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сведения об аккредитации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той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или иной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специальности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от вуза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скан. вариантов действующих сертификатов о прохождении специализированной аккредитации ОП в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аккредитационных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органах</a:t>
            </a: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Picture 2" descr="Картинки по запросу &quot;тестирование .png&quot;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191" y="4586734"/>
            <a:ext cx="583451" cy="58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370422" y="4616187"/>
            <a:ext cx="103468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9. Востребованность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образовательных программ среди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абитуриентов (2%)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оказатель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, демонстрирующий выбор вузов абитуриентами с высокими результатами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ЕНТ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В расчет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берутся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средние баллы ЕНТ и КТА выпускников 2019 г.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при поступлении в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разрезе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специальностей</a:t>
            </a:r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Вуз обязан 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</a:rPr>
              <a:t>актуализировать все данные по выпускникам 2019 года в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</a:rPr>
              <a:t>esuvo.platonus.k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2" descr="Картинки по запросу &quot;сертификация .png&quot;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368" y="2677933"/>
            <a:ext cx="645096" cy="64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370423" y="2584982"/>
            <a:ext cx="103683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8. Международные сертификационные программы ОП (1%)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 расчет берутся образовательные программы, позволяющие во время и по окончании обучения получить сертификат по специальности или профессии, подтверждающий профессиональную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квалификацию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от вуза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скан. вариантов договоров или документов с подписью и печатью о наличии действующих Международных сертификационных программ ОП 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вузе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91876" y="1562100"/>
            <a:ext cx="10357144" cy="51340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91876" y="3594100"/>
            <a:ext cx="10357144" cy="51340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91876" y="5295900"/>
            <a:ext cx="10357144" cy="5715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6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1286626" y="5538396"/>
            <a:ext cx="3763073" cy="591739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73366" y="5565692"/>
            <a:ext cx="3576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ОП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современным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квалификациям</a:t>
            </a:r>
            <a:endParaRPr lang="ru-RU" sz="14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86626" y="4648028"/>
            <a:ext cx="3763073" cy="418336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286626" y="3631006"/>
            <a:ext cx="3763073" cy="559675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86626" y="1704813"/>
            <a:ext cx="3763069" cy="559675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КРИТЕРИИ БЛОКА «КАЧЕСТВО ОБРАЗОВАТЕЛЬНОЙ ПРОГРАММЫ». ЭКСПЕРТНАЯ ОЦЕНКА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74781" y="45991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b="1" kern="1200">
                <a:solidFill>
                  <a:srgbClr val="004A7A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3972" y="855271"/>
            <a:ext cx="1802462" cy="45526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AA954"/>
                </a:solidFill>
                <a:cs typeface="Arial" pitchFamily="34" charset="0"/>
              </a:rPr>
              <a:t>2019</a:t>
            </a:r>
            <a:endParaRPr lang="ru-RU" sz="4000" b="1" dirty="0">
              <a:solidFill>
                <a:srgbClr val="FAA954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95517" y="868746"/>
            <a:ext cx="1802462" cy="45526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AA954"/>
                </a:solidFill>
                <a:cs typeface="Arial" pitchFamily="34" charset="0"/>
              </a:rPr>
              <a:t>2020</a:t>
            </a:r>
            <a:endParaRPr lang="ru-RU" sz="4000" b="1" dirty="0">
              <a:solidFill>
                <a:srgbClr val="FAA954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22737" y="1596788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Картинки по запросу &quot;книга .png&quot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761" y="1704813"/>
            <a:ext cx="534575" cy="5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1473369" y="1722989"/>
            <a:ext cx="3767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современной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источников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286626" y="2656398"/>
            <a:ext cx="3763073" cy="559675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473365" y="2672242"/>
            <a:ext cx="37674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содержания ОП требованиям рынка труда </a:t>
            </a:r>
            <a:endParaRPr lang="ru-RU" sz="1400" dirty="0"/>
          </a:p>
        </p:txBody>
      </p:sp>
      <p:sp>
        <p:nvSpPr>
          <p:cNvPr id="23" name="Овал 22"/>
          <p:cNvSpPr/>
          <p:nvPr/>
        </p:nvSpPr>
        <p:spPr>
          <a:xfrm>
            <a:off x="722738" y="2558539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22738" y="3525878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22738" y="4487756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22736" y="5451990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8" descr="Image result for проверка 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961" y="2699765"/>
            <a:ext cx="468174" cy="46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Картинки по запросу &quot;Время .png&quot;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54" y="4636575"/>
            <a:ext cx="452988" cy="4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&quot;работа .png&quot;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70" y="3712613"/>
            <a:ext cx="377156" cy="3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&quot;работник .png&quot;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064" y="5608319"/>
            <a:ext cx="437967" cy="43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473365" y="3643648"/>
            <a:ext cx="3767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Практико-ориентированность дисциплин 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73365" y="4721124"/>
            <a:ext cx="37537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Достаточность кредитов</a:t>
            </a:r>
            <a:endParaRPr lang="ru-RU" sz="1400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38182" y="4327269"/>
            <a:ext cx="4700675" cy="559675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336021" y="4219244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086649" y="3186304"/>
            <a:ext cx="4452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Соответствие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обучения требованиям соответствующих отраслей (ПС,ОРК) и/или требованиям работодателей (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 – 8%)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838181" y="3167182"/>
            <a:ext cx="4700675" cy="973229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305154" y="3069863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071875" y="4329053"/>
            <a:ext cx="445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Практико-ориентированность дисциплины</a:t>
            </a:r>
          </a:p>
          <a:p>
            <a:pPr lvl="0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(вес –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838183" y="1706499"/>
            <a:ext cx="4700674" cy="1251647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336021" y="1598473"/>
            <a:ext cx="750627" cy="750627"/>
          </a:xfrm>
          <a:prstGeom prst="ellipse">
            <a:avLst/>
          </a:prstGeom>
          <a:solidFill>
            <a:srgbClr val="FAA954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086649" y="1788595"/>
            <a:ext cx="44522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Соответствие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 требованиям рынка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(вес – 11%):</a:t>
            </a:r>
          </a:p>
          <a:p>
            <a:pPr lvl="0"/>
            <a:endParaRPr lang="ru-RU" sz="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изучаемых тем (доля – 0,6)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изучаемых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 (доля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0,2)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используемых источников (доля – 0,2)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4" descr="Картинки по запросу &quot;работа .png&quot;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2450" y="4395623"/>
            <a:ext cx="377156" cy="37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артинки по запросу &quot;соответствие.png&quot;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245" y="1741119"/>
            <a:ext cx="467566" cy="46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245" y="3238888"/>
            <a:ext cx="469433" cy="4633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02620" y="5298375"/>
            <a:ext cx="60591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Документами для экспертов от вуза будут являться </a:t>
            </a:r>
            <a:r>
              <a:rPr lang="ru-RU" sz="1600" dirty="0" smtClean="0"/>
              <a:t>МОП (на </a:t>
            </a:r>
            <a:r>
              <a:rPr lang="ru-RU" sz="1600" dirty="0"/>
              <a:t>2019-2023 </a:t>
            </a:r>
            <a:r>
              <a:rPr lang="ru-RU" sz="1600" dirty="0" smtClean="0"/>
              <a:t>гг.), КЭД (на </a:t>
            </a:r>
            <a:r>
              <a:rPr lang="ru-RU" sz="1600" dirty="0"/>
              <a:t>2019-2023 </a:t>
            </a:r>
            <a:r>
              <a:rPr lang="ru-RU" sz="1600" dirty="0" smtClean="0"/>
              <a:t>гг.) и </a:t>
            </a:r>
            <a:r>
              <a:rPr lang="ru-RU" sz="1600" dirty="0" err="1"/>
              <a:t>силлабусы</a:t>
            </a:r>
            <a:r>
              <a:rPr lang="ru-RU" sz="1600" dirty="0"/>
              <a:t> </a:t>
            </a:r>
            <a:r>
              <a:rPr lang="ru-RU" sz="1600" dirty="0" smtClean="0"/>
              <a:t>(в </a:t>
            </a:r>
            <a:r>
              <a:rPr lang="ru-RU" sz="1600" dirty="0"/>
              <a:t>формате PDF и </a:t>
            </a:r>
            <a:r>
              <a:rPr lang="ru-RU" sz="1600" dirty="0" smtClean="0"/>
              <a:t>WORD), которые будут </a:t>
            </a:r>
            <a:r>
              <a:rPr lang="ru-RU" sz="1600" dirty="0"/>
              <a:t>прикрепляться в  </a:t>
            </a:r>
            <a:r>
              <a:rPr lang="ru-RU" sz="1600" dirty="0" smtClean="0"/>
              <a:t>ЕСУВО (esuvo.platonus.kz)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02620" y="5272975"/>
            <a:ext cx="5919480" cy="904242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7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237436" y="4241641"/>
            <a:ext cx="3668977" cy="50405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Анализ ОЛ и рекомендаций экспертов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АЛГОРИТМ ПО БЛОКУ ЭКСПЕРТНОЙ ОЦЕНКИ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8873" y="1918573"/>
            <a:ext cx="1200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AA954"/>
                </a:solidFill>
                <a:cs typeface="Times New Roman" panose="02020603050405020304" pitchFamily="18" charset="0"/>
              </a:rPr>
              <a:t>Эксперт №1</a:t>
            </a:r>
            <a:endParaRPr lang="ru-RU" sz="1400" b="1" dirty="0">
              <a:solidFill>
                <a:srgbClr val="FAA954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2265" y="1918573"/>
            <a:ext cx="1200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AA954"/>
                </a:solidFill>
                <a:cs typeface="Times New Roman" panose="02020603050405020304" pitchFamily="18" charset="0"/>
              </a:rPr>
              <a:t>Эксперт №</a:t>
            </a:r>
            <a:r>
              <a:rPr lang="en-US" sz="1400" b="1" dirty="0" smtClean="0">
                <a:solidFill>
                  <a:srgbClr val="FAA954"/>
                </a:solidFill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rgbClr val="FAA954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3005" y="1918573"/>
            <a:ext cx="1200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AA954"/>
                </a:solidFill>
                <a:cs typeface="Times New Roman" panose="02020603050405020304" pitchFamily="18" charset="0"/>
              </a:rPr>
              <a:t>Эксперт №</a:t>
            </a:r>
            <a:r>
              <a:rPr lang="en-US" sz="1400" b="1" dirty="0" smtClean="0">
                <a:solidFill>
                  <a:srgbClr val="FAA954"/>
                </a:solidFill>
                <a:cs typeface="Times New Roman" panose="02020603050405020304" pitchFamily="18" charset="0"/>
              </a:rPr>
              <a:t>3</a:t>
            </a:r>
            <a:endParaRPr lang="ru-RU" sz="1400" b="1" dirty="0">
              <a:solidFill>
                <a:srgbClr val="FAA954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31265" y="5949697"/>
            <a:ext cx="3562147" cy="50137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Отправка рекомендаций вузам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Картинки по запросу &quot;книга .png&quot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7067" y="2212702"/>
            <a:ext cx="534575" cy="5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&quot;ученый .png&quot;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7927" y="840172"/>
            <a:ext cx="1092051" cy="109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и по запросу &quot;с каской .png&quot;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6112" y="785580"/>
            <a:ext cx="1092049" cy="109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Картинки по запросу &quot;эксперт .png&quot;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3590" y="873571"/>
            <a:ext cx="916063" cy="9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155626" y="3656225"/>
            <a:ext cx="263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Система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оценки: Да/Нет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71152" y="3373757"/>
            <a:ext cx="3005376" cy="903491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66598" y="3039568"/>
            <a:ext cx="1183696" cy="479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rgbClr val="FAA954"/>
                </a:solidFill>
              </a:rPr>
              <a:t>Рейтинг-2019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60480" y="3656225"/>
            <a:ext cx="265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Система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оценки: 1-5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84475" y="3373757"/>
            <a:ext cx="3005376" cy="903491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761196" y="3039567"/>
            <a:ext cx="1183696" cy="479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rgbClr val="FAA954"/>
                </a:solidFill>
              </a:rPr>
              <a:t>Рейтинг-2020</a:t>
            </a:r>
            <a:endParaRPr lang="ru-RU" sz="1200" b="1" dirty="0">
              <a:solidFill>
                <a:srgbClr val="FAA954"/>
              </a:solidFill>
            </a:endParaRPr>
          </a:p>
        </p:txBody>
      </p:sp>
      <p:pic>
        <p:nvPicPr>
          <p:cNvPr id="3084" name="Picture 12" descr="Картинки по запросу &quot;анализ .png&quot;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5904" y="3117406"/>
            <a:ext cx="1172039" cy="11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авая фигурная скобка 22"/>
          <p:cNvSpPr/>
          <p:nvPr/>
        </p:nvSpPr>
        <p:spPr>
          <a:xfrm rot="5400000">
            <a:off x="5959493" y="764381"/>
            <a:ext cx="224253" cy="4250886"/>
          </a:xfrm>
          <a:prstGeom prst="rightBrac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Freeform 23"/>
          <p:cNvSpPr>
            <a:spLocks noEditPoints="1"/>
          </p:cNvSpPr>
          <p:nvPr/>
        </p:nvSpPr>
        <p:spPr bwMode="auto">
          <a:xfrm>
            <a:off x="5695612" y="5308981"/>
            <a:ext cx="778862" cy="599772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81648" y="4268937"/>
            <a:ext cx="3583821" cy="45318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2" descr="Картинки по запросу &quot;книга .png&quot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4333" y="2212702"/>
            <a:ext cx="534575" cy="5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Картинки по запросу &quot;книга .png&quot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2144" y="2212701"/>
            <a:ext cx="534575" cy="5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Стрелка вниз 39"/>
          <p:cNvSpPr/>
          <p:nvPr/>
        </p:nvSpPr>
        <p:spPr>
          <a:xfrm>
            <a:off x="5802697" y="4845575"/>
            <a:ext cx="543128" cy="363528"/>
          </a:xfrm>
          <a:prstGeom prst="downArrow">
            <a:avLst/>
          </a:prstGeom>
          <a:solidFill>
            <a:srgbClr val="FAA9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93132" y="5997882"/>
            <a:ext cx="3583821" cy="45318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9027423" y="1657540"/>
            <a:ext cx="2651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Стаж не менее 5 лет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 соответствующей отрасли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100" name="Picture 4" descr="Картинки по запросу &quot;опыт .png&quot;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36846" y="1031244"/>
            <a:ext cx="632393" cy="63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8876389" y="873572"/>
            <a:ext cx="2953309" cy="1430300"/>
          </a:xfrm>
          <a:prstGeom prst="roundRect">
            <a:avLst/>
          </a:prstGeom>
          <a:noFill/>
          <a:ln w="19050">
            <a:solidFill>
              <a:srgbClr val="FAA95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76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КРИТЕРИИ БЛОКА «ДОСТИЖЕНИЯ ОБУЧАЮЩИХСЯ»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7" name="Picture 10" descr="Image result for флаг 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2" y="926448"/>
            <a:ext cx="926993" cy="92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424106" y="986486"/>
            <a:ext cx="1031770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13. Количество студентов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получивших образование в рамках академической мобильности (не менее одного семестра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(3%)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показатель, демонстрирующий деятельность вузов в области внешней академической мобильности</a:t>
            </a: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от вуза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скан. варианта приказа ректора с печатью и подписью об академической мобильности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студентов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9" name="Picture 12" descr="Image result for лампочка 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3" y="2807652"/>
            <a:ext cx="855284" cy="85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1424105" y="2912128"/>
            <a:ext cx="1031770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14. Реализованные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проекты студентов,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Start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-UP (2%)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критерий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демонстрирующий реальную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работу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Start-UP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-площадок </a:t>
            </a:r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 базе вузов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достижения</a:t>
            </a:r>
          </a:p>
          <a:p>
            <a:pPr algn="just"/>
            <a:endParaRPr lang="ru-RU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Подтверждение от вуза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прикрепление в ЕСУВО (esuvo.platonus.kz) скан. варианта патента и авторского свидетельство, подтвержденные Министерством юстиции РК, сертификаты, дипломы с подписями и печатью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170" name="Picture 2" descr="Картинки по запросу &quot;магистр .png&quot;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2" y="4431882"/>
            <a:ext cx="855285" cy="85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424106" y="4537231"/>
            <a:ext cx="103177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15. Доля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студентов,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продолживших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обучение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магистратуре (2%)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критерий, демонстрирующий </a:t>
            </a:r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количество выпускников, продолживших обучение в магистратуре</a:t>
            </a:r>
          </a:p>
          <a:p>
            <a:pPr algn="just"/>
            <a:endParaRPr lang="kk-KZ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Вуз обязан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актуализировать все данные по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магистрантам,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обучающихся на данный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момент,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esuvo.platonus.kz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1876" y="2082800"/>
            <a:ext cx="10357144" cy="5715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91876" y="3746500"/>
            <a:ext cx="10357144" cy="5715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91876" y="5359400"/>
            <a:ext cx="10357144" cy="36008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7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Изображение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5838" y="5894388"/>
            <a:ext cx="8826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7C72447-7935-48F6-809E-B0E7D6ECA2B2}"/>
              </a:ext>
            </a:extLst>
          </p:cNvPr>
          <p:cNvSpPr/>
          <p:nvPr/>
        </p:nvSpPr>
        <p:spPr>
          <a:xfrm>
            <a:off x="0" y="3590925"/>
            <a:ext cx="4867275" cy="2303463"/>
          </a:xfrm>
          <a:prstGeom prst="rect">
            <a:avLst/>
          </a:prstGeom>
          <a:solidFill>
            <a:srgbClr val="014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24" name="Прямоугольник 6"/>
          <p:cNvSpPr>
            <a:spLocks noChangeArrowheads="1"/>
          </p:cNvSpPr>
          <p:nvPr/>
        </p:nvSpPr>
        <p:spPr bwMode="auto">
          <a:xfrm>
            <a:off x="284163" y="3751263"/>
            <a:ext cx="40862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БЛАГОДАРИМ ЗА ВНИМАНИЕ!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atameken.kz</a:t>
            </a:r>
            <a:endParaRPr lang="ru-RU" altLang="ru-RU" sz="1400" dirty="0">
              <a:solidFill>
                <a:srgbClr val="F2F2F2"/>
              </a:solidFill>
              <a:latin typeface="PT Sans Narrow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010000, город </a:t>
            </a:r>
            <a:r>
              <a:rPr lang="ru-RU" altLang="ru-RU" sz="1400" dirty="0" err="1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Нур</a:t>
            </a: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-Султан, ул. </a:t>
            </a:r>
            <a:r>
              <a:rPr lang="ru-RU" altLang="ru-RU" sz="1400" dirty="0" err="1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Кунаева</a:t>
            </a: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, 8, </a:t>
            </a:r>
            <a:r>
              <a:rPr lang="ru-RU" altLang="ru-RU" sz="1400" dirty="0" smtClean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БЦ «Изумрудный </a:t>
            </a: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квартал», блок «Б», 26 этаж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+</a:t>
            </a:r>
            <a:r>
              <a:rPr lang="ru-RU" altLang="ru-RU" sz="1400" dirty="0" smtClean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7 (</a:t>
            </a: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7172) 919 300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F2F2F2"/>
                </a:solidFill>
                <a:latin typeface="PT Sans Narrow"/>
                <a:cs typeface="Arial" panose="020B0604020202020204" pitchFamily="34" charset="0"/>
              </a:rPr>
              <a:t>Бесплатно по всему Казахстану: 1432</a:t>
            </a:r>
          </a:p>
        </p:txBody>
      </p:sp>
      <p:pic>
        <p:nvPicPr>
          <p:cNvPr id="81926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66700"/>
            <a:ext cx="22034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9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весов по </a:t>
            </a:r>
            <a:r>
              <a:rPr lang="ru-RU" dirty="0" smtClean="0"/>
              <a:t>критериям</a:t>
            </a:r>
            <a:r>
              <a:rPr lang="en-US" dirty="0" smtClean="0"/>
              <a:t> </a:t>
            </a:r>
            <a:r>
              <a:rPr lang="ru-RU" dirty="0" smtClean="0"/>
              <a:t>за </a:t>
            </a:r>
            <a:r>
              <a:rPr lang="en-US" dirty="0" smtClean="0"/>
              <a:t>20</a:t>
            </a:r>
            <a:r>
              <a:rPr lang="ru-RU" dirty="0" smtClean="0"/>
              <a:t>20</a:t>
            </a:r>
            <a:r>
              <a:rPr lang="en-US" dirty="0" smtClean="0"/>
              <a:t>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2856181"/>
              </p:ext>
            </p:extLst>
          </p:nvPr>
        </p:nvGraphicFramePr>
        <p:xfrm>
          <a:off x="327547" y="730376"/>
          <a:ext cx="11559652" cy="5622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3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1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 критерия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информации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Карьерные перспективы </a:t>
                      </a:r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"ЦРТР", АИС "ООП"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трудоустройства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"ЦРТР", АИС "ООП"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Продолжительность поиска 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"ЦРТР", АИС "ООП"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заработная плата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ЦРТР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АИС "ООП"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</a:t>
                      </a:r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ВУЗ, НПП, эксперты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ОП с работодателями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Аккредитация ОП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Реестр 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 МОН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Международные сертификационные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Инвестиции в ОП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привлеченных к учебному процессу специалистов с производства по соответствующей отрасли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Востребованность образовательных программ среди абитуриентов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</a:t>
                      </a:r>
                      <a:r>
                        <a:rPr lang="ru-RU" sz="12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РК, НЦТ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содержания требованиям рынка труда </a:t>
                      </a: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11,0%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ВУЗ, 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НПП</a:t>
                      </a: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результатов обучения требованиям соответствующих отраслей (ПС,ОРК) и/или требованиям работодателей </a:t>
                      </a: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ВУЗ, НПП</a:t>
                      </a: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Практико-ориентированность дисциплины</a:t>
                      </a: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5,0%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ВУЗ, НПП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Достижения обучающихся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ВУЗ, НПП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получивших образование в рамках академической мобильности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Реализованные проекты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Start-up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студентов, продолживших обучение в магистратуре</a:t>
                      </a: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10" marR="5810" marT="5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ВУЗ</a:t>
                      </a:r>
                    </a:p>
                  </a:txBody>
                  <a:tcPr marL="5810" marR="5810" marT="581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34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Группа 65"/>
          <p:cNvGrpSpPr/>
          <p:nvPr/>
        </p:nvGrpSpPr>
        <p:grpSpPr>
          <a:xfrm>
            <a:off x="10062316" y="1822987"/>
            <a:ext cx="1608138" cy="718106"/>
            <a:chOff x="598118" y="2503985"/>
            <a:chExt cx="1608138" cy="718106"/>
          </a:xfrm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598118" y="2503985"/>
              <a:ext cx="1608138" cy="718106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Rectangle 32"/>
            <p:cNvSpPr>
              <a:spLocks noChangeArrowheads="1"/>
            </p:cNvSpPr>
            <p:nvPr/>
          </p:nvSpPr>
          <p:spPr bwMode="auto">
            <a:xfrm>
              <a:off x="853063" y="2624622"/>
              <a:ext cx="1098250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dirty="0" smtClean="0">
                  <a:ln>
                    <a:noFill/>
                  </a:ln>
                  <a:solidFill>
                    <a:srgbClr val="FAA954"/>
                  </a:solidFill>
                  <a:effectLst/>
                  <a:latin typeface="Times New Roman" pitchFamily="18" charset="0"/>
                  <a:cs typeface="Arial" pitchFamily="34" charset="0"/>
                </a:rPr>
                <a:t>ЦРТР</a:t>
              </a:r>
              <a:endPara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AA954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ПОЛУЧЕНИЯ ДАННЫХ ПО БЛОКУ «КАРЬЕРНЫЕ ПЕРСПЕКТИВЫ ВЫПУСКНИКОВ»</a:t>
            </a:r>
            <a:endParaRPr lang="ru-RU" dirty="0"/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9686" y="1043888"/>
            <a:ext cx="1373401" cy="70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30"/>
          <p:cNvSpPr>
            <a:spLocks noChangeArrowheads="1"/>
          </p:cNvSpPr>
          <p:nvPr/>
        </p:nvSpPr>
        <p:spPr bwMode="auto">
          <a:xfrm>
            <a:off x="8947134" y="1180496"/>
            <a:ext cx="6412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Запрос</a:t>
            </a:r>
            <a:endParaRPr kumimoji="0" lang="ru-RU" alt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130"/>
          <p:cNvSpPr>
            <a:spLocks noChangeArrowheads="1"/>
          </p:cNvSpPr>
          <p:nvPr/>
        </p:nvSpPr>
        <p:spPr bwMode="auto">
          <a:xfrm>
            <a:off x="5591290" y="1083355"/>
            <a:ext cx="8560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Доступ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i="1" dirty="0">
                <a:solidFill>
                  <a:srgbClr val="1E4E79"/>
                </a:solidFill>
                <a:latin typeface="+mn-lt"/>
              </a:rPr>
              <a:t>к</a:t>
            </a:r>
            <a:r>
              <a:rPr lang="ru-RU" altLang="ru-RU" sz="1400" b="1" i="1" dirty="0" smtClean="0">
                <a:solidFill>
                  <a:srgbClr val="1E4E79"/>
                </a:solidFill>
                <a:latin typeface="+mn-lt"/>
              </a:rPr>
              <a:t> данным</a:t>
            </a:r>
            <a:endParaRPr kumimoji="0" lang="ru-RU" alt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5810175" y="1638892"/>
            <a:ext cx="586698" cy="11019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8974386" y="1638891"/>
            <a:ext cx="586698" cy="1101910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547318" y="1822987"/>
            <a:ext cx="1608138" cy="718106"/>
            <a:chOff x="598118" y="2503985"/>
            <a:chExt cx="1608138" cy="718106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98118" y="2503985"/>
              <a:ext cx="1608138" cy="718106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025577" y="2624622"/>
              <a:ext cx="753220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dirty="0" smtClean="0">
                  <a:ln>
                    <a:noFill/>
                  </a:ln>
                  <a:solidFill>
                    <a:srgbClr val="FAA954"/>
                  </a:solidFill>
                  <a:effectLst/>
                  <a:latin typeface="Times New Roman" pitchFamily="18" charset="0"/>
                  <a:cs typeface="Arial" pitchFamily="34" charset="0"/>
                </a:rPr>
                <a:t>ВУЗ</a:t>
              </a:r>
              <a:endPara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AA954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5" name="Freeform 23"/>
          <p:cNvSpPr>
            <a:spLocks noEditPoints="1"/>
          </p:cNvSpPr>
          <p:nvPr/>
        </p:nvSpPr>
        <p:spPr bwMode="auto">
          <a:xfrm>
            <a:off x="845129" y="984355"/>
            <a:ext cx="1012516" cy="779700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17" name="Rectangle 130"/>
          <p:cNvSpPr>
            <a:spLocks noChangeArrowheads="1"/>
          </p:cNvSpPr>
          <p:nvPr/>
        </p:nvSpPr>
        <p:spPr bwMode="auto">
          <a:xfrm>
            <a:off x="2348268" y="1080953"/>
            <a:ext cx="103265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Данные 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студентах</a:t>
            </a:r>
            <a:endParaRPr kumimoji="0" lang="ru-RU" alt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Rectangle 130"/>
          <p:cNvSpPr>
            <a:spLocks noChangeArrowheads="1"/>
          </p:cNvSpPr>
          <p:nvPr/>
        </p:nvSpPr>
        <p:spPr bwMode="auto">
          <a:xfrm>
            <a:off x="2106856" y="2746608"/>
            <a:ext cx="15154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Риск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нерелевантных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данных</a:t>
            </a:r>
            <a:endParaRPr kumimoji="0" lang="ru-RU" alt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5519" y="4050574"/>
            <a:ext cx="29145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500" b="1" dirty="0" smtClean="0">
                <a:solidFill>
                  <a:schemeClr val="accent1">
                    <a:lumMod val="50000"/>
                  </a:schemeClr>
                </a:solidFill>
              </a:rPr>
              <a:t>Не велись расчеты </a:t>
            </a:r>
          </a:p>
          <a:p>
            <a:pPr algn="ctr"/>
            <a:r>
              <a:rPr lang="kk-KZ" sz="1500" b="1" dirty="0" smtClean="0">
                <a:solidFill>
                  <a:schemeClr val="accent1">
                    <a:lumMod val="50000"/>
                  </a:schemeClr>
                </a:solidFill>
              </a:rPr>
              <a:t>по магистрантам и иностранцам</a:t>
            </a:r>
          </a:p>
        </p:txBody>
      </p:sp>
      <p:pic>
        <p:nvPicPr>
          <p:cNvPr id="2050" name="Picture 2" descr="Картинки по запросу &quot;нобд кз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296" y="2540348"/>
            <a:ext cx="1630104" cy="69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&quot;есуво платонус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0198" y="1355378"/>
            <a:ext cx="1505624" cy="3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Группа 33"/>
          <p:cNvGrpSpPr/>
          <p:nvPr/>
        </p:nvGrpSpPr>
        <p:grpSpPr>
          <a:xfrm>
            <a:off x="3698941" y="1822987"/>
            <a:ext cx="1608138" cy="718106"/>
            <a:chOff x="580388" y="1697258"/>
            <a:chExt cx="1608138" cy="718106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580388" y="1697258"/>
              <a:ext cx="1608138" cy="718106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54577" y="1809487"/>
              <a:ext cx="1459759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3200" b="1" dirty="0">
                  <a:solidFill>
                    <a:srgbClr val="FAA954"/>
                  </a:solidFill>
                  <a:latin typeface="Times New Roman" pitchFamily="18" charset="0"/>
                </a:rPr>
                <a:t>ЕСУВО</a:t>
              </a:r>
              <a:endPara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AA954"/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882318" y="1830794"/>
            <a:ext cx="1608138" cy="718106"/>
            <a:chOff x="598118" y="2503985"/>
            <a:chExt cx="1608138" cy="718106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598118" y="2503985"/>
              <a:ext cx="1608138" cy="718106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923691" y="2624622"/>
              <a:ext cx="956993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dirty="0" smtClean="0">
                  <a:ln>
                    <a:noFill/>
                  </a:ln>
                  <a:solidFill>
                    <a:srgbClr val="FAA954"/>
                  </a:solidFill>
                  <a:effectLst/>
                  <a:latin typeface="Times New Roman" pitchFamily="18" charset="0"/>
                  <a:cs typeface="Arial" pitchFamily="34" charset="0"/>
                </a:rPr>
                <a:t>НПП</a:t>
              </a:r>
              <a:endPara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AA954"/>
                </a:solidFill>
                <a:effectLst/>
                <a:cs typeface="Arial" pitchFamily="34" charset="0"/>
              </a:endParaRPr>
            </a:p>
          </p:txBody>
        </p:sp>
      </p:grpSp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625887" y="1631085"/>
            <a:ext cx="586698" cy="1101910"/>
          </a:xfrm>
          <a:prstGeom prst="rect">
            <a:avLst/>
          </a:prstGeom>
        </p:spPr>
      </p:pic>
      <p:pic>
        <p:nvPicPr>
          <p:cNvPr id="2060" name="Picture 12" descr="Картинки по запросу &quot;беременность иконка&quot;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8327" y="4841548"/>
            <a:ext cx="1348848" cy="134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Картинки по запросу &quot;военный иконка&quot;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179"/>
          <a:stretch/>
        </p:blipFill>
        <p:spPr bwMode="auto">
          <a:xfrm>
            <a:off x="7366920" y="4841548"/>
            <a:ext cx="564109" cy="134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942932" y="4704854"/>
            <a:ext cx="1348848" cy="1485542"/>
            <a:chOff x="2955643" y="4704854"/>
            <a:chExt cx="1348848" cy="1485542"/>
          </a:xfrm>
        </p:grpSpPr>
        <p:pic>
          <p:nvPicPr>
            <p:cNvPr id="2068" name="Picture 20" descr="Картинки по запросу &quot;человек .png&quot;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5643" y="4841548"/>
              <a:ext cx="1348848" cy="1348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Картинки по запросу &quot;выпускник .png&quot;"/>
            <p:cNvPicPr>
              <a:picLocks noChangeAspect="1" noChangeArrowheads="1"/>
            </p:cNvPicPr>
            <p:nvPr/>
          </p:nvPicPr>
          <p:blipFill rotWithShape="1"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780" r="13735" b="39587"/>
            <a:stretch/>
          </p:blipFill>
          <p:spPr bwMode="auto">
            <a:xfrm>
              <a:off x="3391297" y="4704854"/>
              <a:ext cx="469704" cy="396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20" descr="Картинки по запросу &quot;человек .png&quot;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34"/>
          <a:stretch/>
        </p:blipFill>
        <p:spPr bwMode="auto">
          <a:xfrm>
            <a:off x="1811219" y="5074008"/>
            <a:ext cx="1348848" cy="111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Картинки по запросу &quot;тюрбан иконка&quot;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5764" y="4681699"/>
            <a:ext cx="463378" cy="46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4212072" y="4012357"/>
            <a:ext cx="533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300" b="1" dirty="0" smtClean="0">
                <a:solidFill>
                  <a:schemeClr val="accent1">
                    <a:lumMod val="50000"/>
                  </a:schemeClr>
                </a:solidFill>
              </a:rPr>
              <a:t>Предусмотрено исключение из расчетов 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</a:rPr>
              <a:t>магистрантов; иностранцев;</a:t>
            </a:r>
            <a:endParaRPr lang="kk-K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kk-KZ" sz="1300" b="1" dirty="0" smtClean="0">
                <a:solidFill>
                  <a:schemeClr val="accent1">
                    <a:lumMod val="50000"/>
                  </a:schemeClr>
                </a:solidFill>
              </a:rPr>
              <a:t>декретниц; военнослужащих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</a:rPr>
              <a:t>; выпускников, продолживших обучение за рубежом; выпускников нетипичного возраста</a:t>
            </a:r>
            <a:endParaRPr lang="kk-KZ" sz="13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3885569" y="4704854"/>
            <a:ext cx="1348848" cy="1485542"/>
            <a:chOff x="2955643" y="4704854"/>
            <a:chExt cx="1348848" cy="1485542"/>
          </a:xfrm>
        </p:grpSpPr>
        <p:pic>
          <p:nvPicPr>
            <p:cNvPr id="59" name="Picture 20" descr="Картинки по запросу &quot;человек .png&quot;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5643" y="4841548"/>
              <a:ext cx="1348848" cy="1348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2" descr="Картинки по запросу &quot;выпускник .png&quot;"/>
            <p:cNvPicPr>
              <a:picLocks noChangeAspect="1" noChangeArrowheads="1"/>
            </p:cNvPicPr>
            <p:nvPr/>
          </p:nvPicPr>
          <p:blipFill rotWithShape="1"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780" r="13735" b="39587"/>
            <a:stretch/>
          </p:blipFill>
          <p:spPr bwMode="auto">
            <a:xfrm>
              <a:off x="3391297" y="4704854"/>
              <a:ext cx="469704" cy="396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20" descr="Картинки по запросу &quot;человек .png&quot;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34"/>
          <a:stretch/>
        </p:blipFill>
        <p:spPr bwMode="auto">
          <a:xfrm>
            <a:off x="4753856" y="5074008"/>
            <a:ext cx="1348848" cy="111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6" descr="Картинки по запросу &quot;тюрбан иконка&quot;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8401" y="4681699"/>
            <a:ext cx="463378" cy="46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люс 30"/>
          <p:cNvSpPr/>
          <p:nvPr/>
        </p:nvSpPr>
        <p:spPr>
          <a:xfrm>
            <a:off x="5879580" y="5272410"/>
            <a:ext cx="487124" cy="487124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AA954"/>
              </a:solidFill>
            </a:endParaRPr>
          </a:p>
        </p:txBody>
      </p:sp>
      <p:pic>
        <p:nvPicPr>
          <p:cNvPr id="69" name="Picture 28" descr="Главная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0660" y="1376020"/>
            <a:ext cx="1619794" cy="3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73037" y="2670098"/>
            <a:ext cx="586698" cy="550955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2315" y="3585160"/>
            <a:ext cx="1608139" cy="1608139"/>
          </a:xfrm>
          <a:prstGeom prst="rect">
            <a:avLst/>
          </a:prstGeom>
        </p:spPr>
      </p:pic>
      <p:sp>
        <p:nvSpPr>
          <p:cNvPr id="81" name="Rectangle 130"/>
          <p:cNvSpPr>
            <a:spLocks noChangeArrowheads="1"/>
          </p:cNvSpPr>
          <p:nvPr/>
        </p:nvSpPr>
        <p:spPr bwMode="auto">
          <a:xfrm>
            <a:off x="10058453" y="3338939"/>
            <a:ext cx="16635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rgbClr val="1E4E79"/>
                </a:solidFill>
                <a:latin typeface="+mn-lt"/>
                <a:cs typeface="Arial" pitchFamily="34" charset="0"/>
              </a:rPr>
              <a:t>ГОТОВЫЕ ДАННЫЕ</a:t>
            </a:r>
            <a:endParaRPr kumimoji="0" lang="ru-RU" alt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49" name="Скругленный прямоугольник 2048"/>
          <p:cNvSpPr/>
          <p:nvPr/>
        </p:nvSpPr>
        <p:spPr>
          <a:xfrm>
            <a:off x="356247" y="3924300"/>
            <a:ext cx="3287050" cy="24638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031414" y="3911600"/>
            <a:ext cx="5725618" cy="24638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Прямоугольник 2052"/>
          <p:cNvSpPr/>
          <p:nvPr/>
        </p:nvSpPr>
        <p:spPr>
          <a:xfrm>
            <a:off x="783705" y="3570739"/>
            <a:ext cx="1183696" cy="479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rgbClr val="FAA954"/>
                </a:solidFill>
              </a:rPr>
              <a:t>Рейтинг-2019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455138" y="3533295"/>
            <a:ext cx="1183696" cy="4798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rgbClr val="FAA954"/>
                </a:solidFill>
              </a:rPr>
              <a:t>Рейтинг-2020</a:t>
            </a:r>
            <a:endParaRPr lang="ru-RU" sz="1200" b="1" dirty="0">
              <a:solidFill>
                <a:srgbClr val="FAA954"/>
              </a:solidFill>
            </a:endParaRPr>
          </a:p>
        </p:txBody>
      </p:sp>
      <p:pic>
        <p:nvPicPr>
          <p:cNvPr id="50" name="Picture 20" descr="Картинки по запросу &quot;человек .png&quot;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655"/>
          <a:stretch/>
        </p:blipFill>
        <p:spPr bwMode="auto">
          <a:xfrm>
            <a:off x="7791181" y="5143500"/>
            <a:ext cx="1271357" cy="104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2" descr="Картинки по запросу &quot;выпускник .png&quot;"/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80" r="13735" b="39587"/>
          <a:stretch/>
        </p:blipFill>
        <p:spPr bwMode="auto">
          <a:xfrm>
            <a:off x="8209778" y="4803352"/>
            <a:ext cx="434161" cy="36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8317838" y="5287536"/>
            <a:ext cx="211681" cy="213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Картинки по запросу &quot;иконка планета .png&quot;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9534" y="5310319"/>
            <a:ext cx="168287" cy="1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0" descr="Картинки по запросу &quot;человек .png&quot;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655"/>
          <a:stretch/>
        </p:blipFill>
        <p:spPr bwMode="auto">
          <a:xfrm>
            <a:off x="8560437" y="5139211"/>
            <a:ext cx="1271357" cy="104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2" descr="Картинки по запросу &quot;выпускник .png&quot;"/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80" r="13735" b="39587"/>
          <a:stretch/>
        </p:blipFill>
        <p:spPr bwMode="auto">
          <a:xfrm>
            <a:off x="8979034" y="4799063"/>
            <a:ext cx="434161" cy="36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Картинки по запросу &quot;купюры .png&quot;"/>
          <p:cNvPicPr>
            <a:picLocks noChangeAspect="1" noChangeArrowheads="1"/>
          </p:cNvPicPr>
          <p:nvPr/>
        </p:nvPicPr>
        <p:blipFill rotWithShape="1"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35" t="-4395" b="12413"/>
          <a:stretch/>
        </p:blipFill>
        <p:spPr bwMode="auto">
          <a:xfrm rot="8334219">
            <a:off x="8918194" y="5585447"/>
            <a:ext cx="175274" cy="18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Картинки по запросу &quot;cnfhbr .png&quot;"/>
          <p:cNvPicPr>
            <a:picLocks noChangeAspect="1" noChangeArrowheads="1"/>
          </p:cNvPicPr>
          <p:nvPr/>
        </p:nvPicPr>
        <p:blipFill>
          <a:blip r:embed="rId16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6177" y="5036213"/>
            <a:ext cx="244636" cy="24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62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КРИТЕРИИ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БЛОКА «КАРЬЕРНЫЕ ПЕРСПЕКТИВЫ ВЫПУСКНИКОВ»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0530" y="878224"/>
            <a:ext cx="8302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Примечание: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 связи с режимом ЧП, введенным в РК в марте 2020 г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., для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более достоверных  расчетов 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 блоку «Карьерные перспективы» выпускников выбран период с сентября 2019 г. по февраль 2020 г.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0530" y="901315"/>
            <a:ext cx="8199775" cy="4770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39800" y="2118310"/>
            <a:ext cx="10998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1) выпускники</a:t>
            </a:r>
            <a:r>
              <a:rPr lang="ru-RU" sz="1600" dirty="0"/>
              <a:t>, продолжившие обучение в магистратуре </a:t>
            </a:r>
            <a:r>
              <a:rPr lang="ru-RU" sz="1600" dirty="0" smtClean="0"/>
              <a:t>будут </a:t>
            </a:r>
            <a:r>
              <a:rPr lang="ru-RU" sz="1600" dirty="0"/>
              <a:t>выявляться </a:t>
            </a:r>
            <a:r>
              <a:rPr lang="ru-RU" sz="1600" dirty="0" smtClean="0"/>
              <a:t>в </a:t>
            </a:r>
            <a:r>
              <a:rPr lang="ru-RU" sz="1600" dirty="0"/>
              <a:t>ЕСУВО </a:t>
            </a:r>
            <a:r>
              <a:rPr lang="ru-RU" sz="1600" dirty="0" smtClean="0"/>
              <a:t>автоматически. </a:t>
            </a:r>
            <a:r>
              <a:rPr lang="ru-RU" sz="1600" b="1" dirty="0"/>
              <a:t>Подтверждение от </a:t>
            </a:r>
            <a:r>
              <a:rPr lang="ru-RU" sz="1600" b="1" dirty="0" smtClean="0"/>
              <a:t>вуза </a:t>
            </a:r>
            <a:r>
              <a:rPr lang="ru-RU" sz="1600" dirty="0" smtClean="0"/>
              <a:t>– вуз </a:t>
            </a:r>
            <a:r>
              <a:rPr lang="ru-RU" sz="1600" dirty="0"/>
              <a:t>обязан актуализировать все данные по магистрантам обучающихся на данный момент в esuvo.platonus.kz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2) выпускники-иностранцы. </a:t>
            </a:r>
            <a:r>
              <a:rPr lang="ru-RU" sz="1600" b="1" dirty="0" smtClean="0"/>
              <a:t>Подтверждение от вуза </a:t>
            </a:r>
            <a:r>
              <a:rPr lang="ru-RU" sz="1600" dirty="0" smtClean="0"/>
              <a:t>– прикрепление скан</a:t>
            </a:r>
            <a:r>
              <a:rPr lang="ru-RU" sz="1600" dirty="0"/>
              <a:t>. </a:t>
            </a:r>
            <a:r>
              <a:rPr lang="ru-RU" sz="1600" dirty="0" smtClean="0"/>
              <a:t>варианта </a:t>
            </a:r>
            <a:r>
              <a:rPr lang="ru-RU" sz="1600" dirty="0"/>
              <a:t>договора и </a:t>
            </a:r>
            <a:r>
              <a:rPr lang="ru-RU" sz="1600" dirty="0" smtClean="0"/>
              <a:t>удостоверения личности </a:t>
            </a:r>
            <a:r>
              <a:rPr lang="ru-RU" sz="1600" dirty="0"/>
              <a:t>(</a:t>
            </a:r>
            <a:r>
              <a:rPr lang="ru-RU" sz="1600" dirty="0" smtClean="0"/>
              <a:t>паспорта) </a:t>
            </a:r>
            <a:r>
              <a:rPr lang="ru-RU" sz="1600" dirty="0"/>
              <a:t>в </a:t>
            </a:r>
            <a:r>
              <a:rPr lang="ru-RU" sz="1600" dirty="0" smtClean="0"/>
              <a:t>ЕСУВО (</a:t>
            </a:r>
            <a:r>
              <a:rPr lang="ru-RU" sz="1600" dirty="0"/>
              <a:t>esuvo.platonus.kz</a:t>
            </a:r>
            <a:r>
              <a:rPr lang="ru-RU" sz="1600" dirty="0" smtClean="0"/>
              <a:t>);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3) выпускники</a:t>
            </a:r>
            <a:r>
              <a:rPr lang="ru-RU" sz="1600" dirty="0"/>
              <a:t>, вышедшие в</a:t>
            </a:r>
            <a:r>
              <a:rPr lang="ru-RU" sz="1600" dirty="0" smtClean="0"/>
              <a:t> </a:t>
            </a:r>
            <a:r>
              <a:rPr lang="ru-RU" sz="1600" dirty="0"/>
              <a:t>декретный </a:t>
            </a:r>
            <a:r>
              <a:rPr lang="ru-RU" sz="1600" dirty="0" smtClean="0"/>
              <a:t>отпуск. </a:t>
            </a:r>
            <a:r>
              <a:rPr lang="ru-RU" sz="1600" b="1" dirty="0" smtClean="0"/>
              <a:t>Подтверждение от вуза </a:t>
            </a:r>
            <a:r>
              <a:rPr lang="ru-RU" sz="1600" dirty="0" smtClean="0"/>
              <a:t>– прикрепление </a:t>
            </a:r>
            <a:r>
              <a:rPr lang="ru-RU" sz="1600" dirty="0"/>
              <a:t>скан. варианта </a:t>
            </a:r>
            <a:r>
              <a:rPr lang="ru-RU" sz="1600" dirty="0" err="1" smtClean="0"/>
              <a:t>свид-ва</a:t>
            </a:r>
            <a:r>
              <a:rPr lang="ru-RU" sz="1600" dirty="0" smtClean="0"/>
              <a:t> </a:t>
            </a:r>
            <a:r>
              <a:rPr lang="ru-RU" sz="1600" dirty="0"/>
              <a:t>о рождении </a:t>
            </a:r>
            <a:r>
              <a:rPr lang="ru-RU" sz="1600" dirty="0" smtClean="0"/>
              <a:t>(с 01.04.2017 </a:t>
            </a:r>
            <a:r>
              <a:rPr lang="ru-RU" sz="1600" dirty="0"/>
              <a:t>г. по 30.04.2020 г</a:t>
            </a:r>
            <a:r>
              <a:rPr lang="ru-RU" sz="1600" dirty="0" smtClean="0"/>
              <a:t>.) </a:t>
            </a:r>
            <a:r>
              <a:rPr lang="ru-RU" sz="1600" dirty="0"/>
              <a:t>либо </a:t>
            </a:r>
            <a:r>
              <a:rPr lang="ru-RU" sz="1600" dirty="0" smtClean="0"/>
              <a:t>больничного листа (с </a:t>
            </a:r>
            <a:r>
              <a:rPr lang="ru-RU" sz="1600" dirty="0"/>
              <a:t>01.02.2020 г. по 30.04.2020 г</a:t>
            </a:r>
            <a:r>
              <a:rPr lang="ru-RU" sz="1600" dirty="0" smtClean="0"/>
              <a:t>.) в ЕСУВО (</a:t>
            </a:r>
            <a:r>
              <a:rPr lang="ru-RU" sz="1600" dirty="0"/>
              <a:t>esuvo.platonus.kz);</a:t>
            </a:r>
          </a:p>
          <a:p>
            <a:endParaRPr lang="ru-RU" sz="1600" dirty="0" smtClean="0"/>
          </a:p>
          <a:p>
            <a:r>
              <a:rPr lang="ru-RU" sz="1600" dirty="0" smtClean="0"/>
              <a:t>4) выпускники</a:t>
            </a:r>
            <a:r>
              <a:rPr lang="ru-RU" sz="1600" dirty="0"/>
              <a:t>, призванные на срочную воинскую </a:t>
            </a:r>
            <a:r>
              <a:rPr lang="ru-RU" sz="1600" dirty="0" smtClean="0"/>
              <a:t>службу. </a:t>
            </a:r>
            <a:r>
              <a:rPr lang="ru-RU" sz="1600" b="1" dirty="0"/>
              <a:t>Подтверждение от вуза </a:t>
            </a:r>
            <a:r>
              <a:rPr lang="ru-RU" sz="1600" dirty="0"/>
              <a:t>–</a:t>
            </a:r>
            <a:r>
              <a:rPr lang="ru-RU" sz="1600" dirty="0" smtClean="0"/>
              <a:t> прикрепление скан</a:t>
            </a:r>
            <a:r>
              <a:rPr lang="ru-RU" sz="1600" dirty="0"/>
              <a:t>. </a:t>
            </a:r>
            <a:r>
              <a:rPr lang="ru-RU" sz="1600" dirty="0" smtClean="0"/>
              <a:t>варианта </a:t>
            </a:r>
            <a:r>
              <a:rPr lang="ru-RU" sz="1600" dirty="0"/>
              <a:t>справки с Департамента по делам обороны (</a:t>
            </a:r>
            <a:r>
              <a:rPr lang="ru-RU" sz="1600" dirty="0" smtClean="0"/>
              <a:t>военкомата) </a:t>
            </a:r>
            <a:r>
              <a:rPr lang="ru-RU" sz="1600" dirty="0"/>
              <a:t>в </a:t>
            </a:r>
            <a:r>
              <a:rPr lang="ru-RU" sz="1600" dirty="0" smtClean="0"/>
              <a:t>ЕСУВО (</a:t>
            </a:r>
            <a:r>
              <a:rPr lang="ru-RU" sz="1600" dirty="0"/>
              <a:t>esuvo.platonus.kz);</a:t>
            </a:r>
          </a:p>
          <a:p>
            <a:endParaRPr lang="ru-RU" sz="1600" dirty="0" smtClean="0"/>
          </a:p>
          <a:p>
            <a:r>
              <a:rPr lang="ru-RU" sz="1600" dirty="0" smtClean="0"/>
              <a:t>5) выпускники, получающие </a:t>
            </a:r>
            <a:r>
              <a:rPr lang="ru-RU" sz="1600" dirty="0"/>
              <a:t>образование за </a:t>
            </a:r>
            <a:r>
              <a:rPr lang="ru-RU" sz="1600" dirty="0" smtClean="0"/>
              <a:t>рубежом. </a:t>
            </a:r>
            <a:r>
              <a:rPr lang="ru-RU" sz="1600" b="1" dirty="0"/>
              <a:t>Подтверждение от вуза </a:t>
            </a:r>
            <a:r>
              <a:rPr lang="ru-RU" sz="1600" dirty="0"/>
              <a:t>– прикрепление </a:t>
            </a:r>
            <a:r>
              <a:rPr lang="ru-RU" sz="1600" dirty="0" smtClean="0"/>
              <a:t>2 документов: скан</a:t>
            </a:r>
            <a:r>
              <a:rPr lang="ru-RU" sz="1600" dirty="0"/>
              <a:t>. варианта </a:t>
            </a:r>
            <a:r>
              <a:rPr lang="ru-RU" sz="1600" dirty="0" smtClean="0"/>
              <a:t>визы </a:t>
            </a:r>
            <a:r>
              <a:rPr lang="ru-RU" sz="1600" dirty="0"/>
              <a:t>и </a:t>
            </a:r>
            <a:r>
              <a:rPr lang="ru-RU" sz="1600" dirty="0" smtClean="0"/>
              <a:t>справки </a:t>
            </a:r>
            <a:r>
              <a:rPr lang="ru-RU" sz="1600" dirty="0"/>
              <a:t>с места учебы в </a:t>
            </a:r>
            <a:r>
              <a:rPr lang="ru-RU" sz="1600" dirty="0" smtClean="0"/>
              <a:t>ЕСУВО (</a:t>
            </a:r>
            <a:r>
              <a:rPr lang="ru-RU" sz="1600" dirty="0"/>
              <a:t>esuvo.platonus.kz);</a:t>
            </a:r>
          </a:p>
          <a:p>
            <a:endParaRPr lang="ru-RU" sz="1600" dirty="0" smtClean="0"/>
          </a:p>
          <a:p>
            <a:r>
              <a:rPr lang="ru-RU" sz="1600" dirty="0" smtClean="0"/>
              <a:t>6) выпускники </a:t>
            </a:r>
            <a:r>
              <a:rPr lang="ru-RU" sz="1600" dirty="0"/>
              <a:t>нетипичного возраста (старше 1990 г.р</a:t>
            </a:r>
            <a:r>
              <a:rPr lang="ru-RU" sz="1600" dirty="0" smtClean="0"/>
              <a:t>.), </a:t>
            </a:r>
            <a:r>
              <a:rPr lang="ru-RU" sz="1600" dirty="0"/>
              <a:t>получавшие постоянные пенсионные отчисления с 1 курса </a:t>
            </a:r>
            <a:r>
              <a:rPr lang="ru-RU" sz="1600" dirty="0" smtClean="0"/>
              <a:t>обучения, </a:t>
            </a:r>
            <a:r>
              <a:rPr lang="ru-RU" sz="1600" dirty="0"/>
              <a:t>будут выявляться автоматически </a:t>
            </a:r>
            <a:r>
              <a:rPr lang="ru-RU" sz="1600" dirty="0" smtClean="0"/>
              <a:t>по данным </a:t>
            </a:r>
            <a:r>
              <a:rPr lang="ru-RU" sz="1600" dirty="0"/>
              <a:t>ЦРТР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0530" y="1519535"/>
            <a:ext cx="11466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рейтинге по блоку «Карьерные перспективы выпускников» не будут ранжироваться следующие выпускники:</a:t>
            </a:r>
          </a:p>
        </p:txBody>
      </p:sp>
      <p:pic>
        <p:nvPicPr>
          <p:cNvPr id="2052" name="Picture 4" descr="Актуализировать стрелки пару в кругу | Бесплатно значок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30" y="2208212"/>
            <a:ext cx="3905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паспорт значок - ico,png,icns,Бесплатные иконки скачать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329" y="2876549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Мать с ребенком на руках | Бесплатно значок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12" r="11744"/>
          <a:stretch/>
        </p:blipFill>
        <p:spPr bwMode="auto">
          <a:xfrm>
            <a:off x="420528" y="3622985"/>
            <a:ext cx="390525" cy="49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oldier | Free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129" y="4370725"/>
            <a:ext cx="445326" cy="44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TRAVEL: Travel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2" y="5082724"/>
            <a:ext cx="493873" cy="51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Человек с лысой головой и волосатым барда | Бесплатно значок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22" y="5811002"/>
            <a:ext cx="500935" cy="50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67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УРОВЕНЬ ТРУДОУСТРОЙСТВА (вес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35%)</a:t>
            </a:r>
            <a:r>
              <a:rPr lang="ru-RU" dirty="0"/>
              <a:t> </a:t>
            </a:r>
          </a:p>
        </p:txBody>
      </p:sp>
      <p:pic>
        <p:nvPicPr>
          <p:cNvPr id="4100" name="Picture 4" descr="Image result for работа значок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631" y="888524"/>
            <a:ext cx="486756" cy="48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97686" y="947236"/>
            <a:ext cx="10401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Уровень трудоустройства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показатель,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демонстрирующий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процент трудоустроенных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выпускников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422822" y="1549401"/>
            <a:ext cx="5362832" cy="62949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AA954"/>
                </a:solidFill>
              </a:rPr>
              <a:t>УРОВЕНЬ ТРУДОУСТРОЙСТВА</a:t>
            </a:r>
            <a:endParaRPr lang="ru-RU" sz="2800" b="1" dirty="0">
              <a:solidFill>
                <a:srgbClr val="FAA954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122047" y="2107641"/>
            <a:ext cx="818866" cy="63246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247392" y="2107642"/>
            <a:ext cx="818866" cy="63245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105464" y="2754800"/>
            <a:ext cx="4152336" cy="71229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A954"/>
                </a:solidFill>
              </a:rPr>
              <a:t>СТАБИЛЬНОЕ ТРУДОУСТРОЙСТВО </a:t>
            </a:r>
          </a:p>
          <a:p>
            <a:pPr algn="ctr"/>
            <a:r>
              <a:rPr lang="ru-RU" b="1" dirty="0" smtClean="0">
                <a:solidFill>
                  <a:srgbClr val="FAA954"/>
                </a:solidFill>
              </a:rPr>
              <a:t>(</a:t>
            </a:r>
            <a:r>
              <a:rPr lang="ru-RU" b="1" dirty="0">
                <a:solidFill>
                  <a:srgbClr val="FAA954"/>
                </a:solidFill>
              </a:rPr>
              <a:t>коэффициент </a:t>
            </a:r>
            <a:r>
              <a:rPr lang="ru-RU" b="1" dirty="0" smtClean="0">
                <a:solidFill>
                  <a:srgbClr val="FAA954"/>
                </a:solidFill>
              </a:rPr>
              <a:t>– 5)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84257" y="2754801"/>
            <a:ext cx="4165074" cy="71229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A954"/>
                </a:solidFill>
              </a:rPr>
              <a:t>УСЛОВНАЯ ЗАНЯТОСТЬ</a:t>
            </a:r>
          </a:p>
          <a:p>
            <a:pPr algn="ctr"/>
            <a:r>
              <a:rPr lang="ru-RU" b="1" dirty="0" smtClean="0">
                <a:solidFill>
                  <a:srgbClr val="FAA954"/>
                </a:solidFill>
              </a:rPr>
              <a:t>(коэффициент </a:t>
            </a:r>
            <a:r>
              <a:rPr lang="ru-RU" b="1" dirty="0">
                <a:solidFill>
                  <a:srgbClr val="FAA954"/>
                </a:solidFill>
              </a:rPr>
              <a:t>– </a:t>
            </a:r>
            <a:r>
              <a:rPr lang="ru-RU" b="1" dirty="0" smtClean="0">
                <a:solidFill>
                  <a:srgbClr val="FAA954"/>
                </a:solidFill>
              </a:rPr>
              <a:t>2)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95379" y="3592850"/>
            <a:ext cx="4162421" cy="2198350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показатель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демонстрирующий процент трудоустроенных  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выпускников, получавших регулярные пенсионные отчисления минимум 3 месяца подряд в период с </a:t>
            </a: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сентября 2019 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г. по </a:t>
            </a: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февраль 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2020 г.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84257" y="3592849"/>
            <a:ext cx="4165074" cy="2198351"/>
          </a:xfrm>
          <a:prstGeom prst="round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показатель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демонстрирующий нецелостное трудоустройство. В расчет берутся все варианты трудоустройства кроме используемого по критерию «Стабильное трудоустройство»</a:t>
            </a:r>
            <a:endParaRPr lang="ru-RU" sz="1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07736" y="2359015"/>
            <a:ext cx="1535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Подкритерий 1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349727" y="2385469"/>
            <a:ext cx="1535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Подкритерий 2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Прямая соединительная линия 118"/>
          <p:cNvCxnSpPr/>
          <p:nvPr/>
        </p:nvCxnSpPr>
        <p:spPr>
          <a:xfrm>
            <a:off x="6188623" y="2531394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УРОВЕНЬ ТРУДОУСТРОЙСТВА: СТАБИЛЬНОЕ ТРУДОУСТРОЙСТВО</a:t>
            </a:r>
            <a:endParaRPr lang="ru-RU" dirty="0"/>
          </a:p>
        </p:txBody>
      </p:sp>
      <p:pic>
        <p:nvPicPr>
          <p:cNvPr id="3" name="Picture 4" descr="Image result for работа значок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49" y="817440"/>
            <a:ext cx="700768" cy="70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17331" y="875436"/>
            <a:ext cx="10401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Стабильное трудоустройство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показатель, демонстрирующий процент трудоустроенных  выпускников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получавших регулярные пенсионные отчисления минимум 3 месяца подряд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 период с сентября 2019 г. по февраль 2020 г.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2592867" y="1668440"/>
            <a:ext cx="0" cy="463076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17074" y="1993238"/>
            <a:ext cx="199272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Рейтинг-2020</a:t>
            </a:r>
          </a:p>
          <a:p>
            <a:pPr algn="ctr"/>
            <a:r>
              <a:rPr lang="en-US" sz="2800" b="1" dirty="0" smtClean="0">
                <a:solidFill>
                  <a:srgbClr val="FAA9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800" b="1" dirty="0" smtClean="0">
                <a:solidFill>
                  <a:srgbClr val="FAA9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solidFill>
                  <a:srgbClr val="FAA9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rgbClr val="FAA954"/>
                </a:solidFill>
              </a:rPr>
              <a:t>(</a:t>
            </a:r>
            <a:r>
              <a:rPr lang="ru-RU" sz="1400" b="1" dirty="0" smtClean="0">
                <a:solidFill>
                  <a:srgbClr val="FAA954"/>
                </a:solidFill>
              </a:rPr>
              <a:t>расчет проводился по </a:t>
            </a:r>
          </a:p>
          <a:p>
            <a:pPr algn="ctr"/>
            <a:r>
              <a:rPr lang="ru-RU" sz="1400" b="1" dirty="0" smtClean="0">
                <a:solidFill>
                  <a:srgbClr val="FAA954"/>
                </a:solidFill>
              </a:rPr>
              <a:t>выпускникам 2018 г.)</a:t>
            </a:r>
            <a:endParaRPr lang="ru-RU" sz="2400" b="1" dirty="0">
              <a:solidFill>
                <a:srgbClr val="FAA954"/>
              </a:solidFill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6188623" y="2531394"/>
            <a:ext cx="3410054" cy="495300"/>
            <a:chOff x="4870346" y="3149600"/>
            <a:chExt cx="3410054" cy="495300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870346" y="3390900"/>
              <a:ext cx="3410054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8267700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Прямая соединительная линия 113"/>
          <p:cNvCxnSpPr/>
          <p:nvPr/>
        </p:nvCxnSpPr>
        <p:spPr>
          <a:xfrm>
            <a:off x="67919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73761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79730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85572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90906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6356941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937966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534866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114466" y="2843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682395" y="2843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190219" y="28298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115495" y="2369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696124" y="2369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9192277" y="23563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449746" y="2625851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(сентябрь 2019 </a:t>
            </a:r>
            <a:r>
              <a:rPr lang="kk-KZ" sz="1200" b="1" dirty="0">
                <a:solidFill>
                  <a:srgbClr val="FAA954"/>
                </a:solidFill>
              </a:rPr>
              <a:t>г. – </a:t>
            </a:r>
            <a:r>
              <a:rPr lang="kk-KZ" sz="1200" b="1" dirty="0" smtClean="0">
                <a:solidFill>
                  <a:srgbClr val="FAA954"/>
                </a:solidFill>
              </a:rPr>
              <a:t>февраль 2020 </a:t>
            </a:r>
            <a:r>
              <a:rPr lang="kk-KZ" sz="1200" b="1" dirty="0">
                <a:solidFill>
                  <a:srgbClr val="FAA954"/>
                </a:solidFill>
              </a:rPr>
              <a:t>г</a:t>
            </a:r>
            <a:r>
              <a:rPr lang="kk-KZ" sz="1200" b="1" dirty="0" smtClean="0">
                <a:solidFill>
                  <a:srgbClr val="FAA954"/>
                </a:solidFill>
              </a:rPr>
              <a:t>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276666" y="1678220"/>
            <a:ext cx="8072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Поступали отчисления 3 мес. подряд за отчетный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период – </a:t>
            </a:r>
            <a:r>
              <a:rPr lang="kk-KZ" sz="1600" b="1" dirty="0" smtClean="0">
                <a:solidFill>
                  <a:srgbClr val="00B050"/>
                </a:solidFill>
              </a:rPr>
              <a:t>СТАБИЛЬНО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k-KZ" sz="1600" b="1" dirty="0" smtClean="0">
                <a:solidFill>
                  <a:srgbClr val="00B050"/>
                </a:solidFill>
              </a:rPr>
              <a:t>ТРУДОУСТРОЕН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50" name="Левая круглая скобка 149"/>
          <p:cNvSpPr/>
          <p:nvPr/>
        </p:nvSpPr>
        <p:spPr>
          <a:xfrm rot="5400000">
            <a:off x="7809561" y="711056"/>
            <a:ext cx="161929" cy="33908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TextBox 176"/>
          <p:cNvSpPr txBox="1"/>
          <p:nvPr/>
        </p:nvSpPr>
        <p:spPr>
          <a:xfrm>
            <a:off x="6355149" y="237901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935778" y="23790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520831" y="23784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6859270" y="2433802"/>
            <a:ext cx="1624808" cy="2755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TextBox 271"/>
          <p:cNvSpPr txBox="1"/>
          <p:nvPr/>
        </p:nvSpPr>
        <p:spPr>
          <a:xfrm>
            <a:off x="8122477" y="4128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8703106" y="4128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9199259" y="411564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465674" y="4371043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</a:t>
            </a:r>
            <a:r>
              <a:rPr lang="kk-KZ" sz="1200" b="1" dirty="0">
                <a:solidFill>
                  <a:srgbClr val="FAA954"/>
                </a:solidFill>
              </a:rPr>
              <a:t>сентябрь 2019 г. – февраль 2020 г.)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4572097" y="3719007"/>
            <a:ext cx="555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Отчисления 3 мес. подряд за отчетный период не поступали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77" name="Левая круглая скобка 276"/>
          <p:cNvSpPr/>
          <p:nvPr/>
        </p:nvSpPr>
        <p:spPr>
          <a:xfrm rot="5400000">
            <a:off x="7816543" y="2470381"/>
            <a:ext cx="161929" cy="33908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/>
          <p:cNvSpPr txBox="1"/>
          <p:nvPr/>
        </p:nvSpPr>
        <p:spPr>
          <a:xfrm>
            <a:off x="6362131" y="41383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942760" y="41383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7527813" y="413782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cxnSp>
        <p:nvCxnSpPr>
          <p:cNvPr id="282" name="Прямая соединительная линия 281"/>
          <p:cNvCxnSpPr/>
          <p:nvPr/>
        </p:nvCxnSpPr>
        <p:spPr>
          <a:xfrm>
            <a:off x="357483" y="3572618"/>
            <a:ext cx="11510619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Прямоугольник 282"/>
          <p:cNvSpPr/>
          <p:nvPr/>
        </p:nvSpPr>
        <p:spPr>
          <a:xfrm>
            <a:off x="203470" y="5298694"/>
            <a:ext cx="20489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100" b="1" dirty="0" smtClean="0">
                <a:solidFill>
                  <a:srgbClr val="FF0000"/>
                </a:solidFill>
              </a:rPr>
              <a:t>ПО ДАННОМУ </a:t>
            </a:r>
            <a:r>
              <a:rPr lang="ru-RU" sz="1100" b="1" dirty="0" smtClean="0">
                <a:solidFill>
                  <a:srgbClr val="FF0000"/>
                </a:solidFill>
              </a:rPr>
              <a:t>ПОД</a:t>
            </a:r>
            <a:r>
              <a:rPr lang="kk-KZ" sz="1100" b="1" dirty="0" smtClean="0">
                <a:solidFill>
                  <a:srgbClr val="FF0000"/>
                </a:solidFill>
              </a:rPr>
              <a:t>КРИТЕРИЮ</a:t>
            </a:r>
          </a:p>
          <a:p>
            <a:pPr algn="ctr"/>
            <a:r>
              <a:rPr lang="kk-KZ" sz="1100" b="1" dirty="0" smtClean="0">
                <a:solidFill>
                  <a:srgbClr val="FF0000"/>
                </a:solidFill>
              </a:rPr>
              <a:t>НЕ </a:t>
            </a:r>
            <a:r>
              <a:rPr lang="kk-KZ" sz="1100" b="1" dirty="0">
                <a:solidFill>
                  <a:srgbClr val="FF0000"/>
                </a:solidFill>
              </a:rPr>
              <a:t>БЕРУТСЯ В </a:t>
            </a:r>
            <a:r>
              <a:rPr lang="kk-KZ" sz="1100" b="1" dirty="0" smtClean="0">
                <a:solidFill>
                  <a:srgbClr val="FF0000"/>
                </a:solidFill>
              </a:rPr>
              <a:t>РАСЧЕТ:</a:t>
            </a:r>
            <a:endParaRPr lang="ru-RU" sz="1100" b="1" dirty="0">
              <a:solidFill>
                <a:srgbClr val="FF0000"/>
              </a:solidFill>
            </a:endParaRPr>
          </a:p>
        </p:txBody>
      </p:sp>
      <p:pic>
        <p:nvPicPr>
          <p:cNvPr id="284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576" y="4416724"/>
            <a:ext cx="764744" cy="764744"/>
          </a:xfrm>
          <a:prstGeom prst="rect">
            <a:avLst/>
          </a:prstGeom>
          <a:noFill/>
          <a:ln cmpd="sng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85" name="Группа 284"/>
          <p:cNvGrpSpPr/>
          <p:nvPr/>
        </p:nvGrpSpPr>
        <p:grpSpPr>
          <a:xfrm>
            <a:off x="6140188" y="5731372"/>
            <a:ext cx="3454400" cy="495300"/>
            <a:chOff x="1422400" y="3149600"/>
            <a:chExt cx="3454400" cy="495300"/>
          </a:xfrm>
        </p:grpSpPr>
        <p:cxnSp>
          <p:nvCxnSpPr>
            <p:cNvPr id="286" name="Прямая соединительная линия 285"/>
            <p:cNvCxnSpPr/>
            <p:nvPr/>
          </p:nvCxnSpPr>
          <p:spPr>
            <a:xfrm>
              <a:off x="1422400" y="3390900"/>
              <a:ext cx="34544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>
              <a:off x="4869525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8" name="Прямая соединительная линия 287"/>
          <p:cNvCxnSpPr/>
          <p:nvPr/>
        </p:nvCxnSpPr>
        <p:spPr>
          <a:xfrm>
            <a:off x="66481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>
            <a:off x="72323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единительная линия 289"/>
          <p:cNvCxnSpPr/>
          <p:nvPr/>
        </p:nvCxnSpPr>
        <p:spPr>
          <a:xfrm>
            <a:off x="78292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единительная линия 290"/>
          <p:cNvCxnSpPr/>
          <p:nvPr/>
        </p:nvCxnSpPr>
        <p:spPr>
          <a:xfrm>
            <a:off x="84134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единительная линия 291"/>
          <p:cNvCxnSpPr/>
          <p:nvPr/>
        </p:nvCxnSpPr>
        <p:spPr>
          <a:xfrm>
            <a:off x="90103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Прямая соединительная линия 298"/>
          <p:cNvCxnSpPr/>
          <p:nvPr/>
        </p:nvCxnSpPr>
        <p:spPr>
          <a:xfrm>
            <a:off x="6152888" y="5731372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6271577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6814502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7414577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7978109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578184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9175084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6259220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6802145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7402220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965752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8565827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9162727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449746" y="5795784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</a:t>
            </a:r>
            <a:r>
              <a:rPr lang="kk-KZ" sz="1200" b="1" dirty="0">
                <a:solidFill>
                  <a:srgbClr val="FAA954"/>
                </a:solidFill>
              </a:rPr>
              <a:t>сентябрь 2019 г. – февраль 2020 г.)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4600119" y="5223850"/>
            <a:ext cx="695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енсионные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отчисления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за отчетный период не поступали ни разу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26" name="Скругленный прямоугольник 325"/>
          <p:cNvSpPr/>
          <p:nvPr/>
        </p:nvSpPr>
        <p:spPr>
          <a:xfrm>
            <a:off x="6268927" y="5638711"/>
            <a:ext cx="3192584" cy="25061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6192461" y="4367154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132"/>
          <p:cNvGrpSpPr/>
          <p:nvPr/>
        </p:nvGrpSpPr>
        <p:grpSpPr>
          <a:xfrm>
            <a:off x="6192461" y="4367154"/>
            <a:ext cx="3410054" cy="495300"/>
            <a:chOff x="4870346" y="3149600"/>
            <a:chExt cx="3410054" cy="495300"/>
          </a:xfrm>
        </p:grpSpPr>
        <p:cxnSp>
          <p:nvCxnSpPr>
            <p:cNvPr id="134" name="Прямая соединительная линия 133"/>
            <p:cNvCxnSpPr/>
            <p:nvPr/>
          </p:nvCxnSpPr>
          <p:spPr>
            <a:xfrm>
              <a:off x="4870346" y="3390900"/>
              <a:ext cx="3410054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>
              <a:off x="8267700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Прямая соединительная линия 135"/>
          <p:cNvCxnSpPr/>
          <p:nvPr/>
        </p:nvCxnSpPr>
        <p:spPr>
          <a:xfrm>
            <a:off x="6795815" y="445605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7380015" y="445605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7976915" y="445605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8561115" y="445605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9094515" y="445605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360779" y="4677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941804" y="4677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538704" y="4677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118304" y="4678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686233" y="4678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94057" y="4665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УРОВЕНЬ ТРУДОУСТРОЙСТВА: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УСЛОВНАЯ ЗАНЯТОСТЬ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7372" y="930895"/>
            <a:ext cx="10401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Условная занятость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показатель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который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демонстрирует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процент выпускников, получавших пенсионные отчисления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за период с сентября 2019 г. по февраль 2020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г. на нерегулярной основе (т.е. нестабильные заработки за исключением варианта стабильного трудоустройства)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Картинки по запросу &quot;conditional employment .png&quot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749" y="996009"/>
            <a:ext cx="700768" cy="70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1586" y="2112969"/>
            <a:ext cx="199272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Рейтинг-2020</a:t>
            </a:r>
          </a:p>
          <a:p>
            <a:pPr algn="ctr"/>
            <a:r>
              <a:rPr lang="ru-RU" sz="2800" b="1" dirty="0" smtClean="0">
                <a:solidFill>
                  <a:srgbClr val="FAA9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800" b="1" dirty="0" smtClean="0">
                <a:solidFill>
                  <a:srgbClr val="FAA9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rgbClr val="FAA954"/>
                </a:solidFill>
              </a:rPr>
              <a:t>(</a:t>
            </a:r>
            <a:r>
              <a:rPr lang="ru-RU" sz="1400" b="1" dirty="0" smtClean="0">
                <a:solidFill>
                  <a:srgbClr val="FAA954"/>
                </a:solidFill>
              </a:rPr>
              <a:t>расчет проводился по </a:t>
            </a:r>
          </a:p>
          <a:p>
            <a:pPr algn="ctr"/>
            <a:r>
              <a:rPr lang="ru-RU" sz="1400" b="1" dirty="0" smtClean="0">
                <a:solidFill>
                  <a:srgbClr val="FAA954"/>
                </a:solidFill>
              </a:rPr>
              <a:t>выпускникам 2018 г.)</a:t>
            </a:r>
            <a:endParaRPr lang="ru-RU" sz="2400" b="1" dirty="0">
              <a:solidFill>
                <a:srgbClr val="FAA95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03095" y="1992578"/>
            <a:ext cx="6966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Поступали отчисления за отчетный период – </a:t>
            </a:r>
            <a:r>
              <a:rPr lang="kk-KZ" sz="1600" b="1" dirty="0" smtClean="0">
                <a:solidFill>
                  <a:srgbClr val="00B050"/>
                </a:solidFill>
              </a:rPr>
              <a:t>УСЛОВНО ЗАНЯТ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603095" y="3716125"/>
            <a:ext cx="6966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Поступали отчисления 3 мес. подряд за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отчетный период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>
            <a:off x="357483" y="3545322"/>
            <a:ext cx="11510619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Прямоугольник 178"/>
          <p:cNvSpPr/>
          <p:nvPr/>
        </p:nvSpPr>
        <p:spPr>
          <a:xfrm>
            <a:off x="203470" y="5339638"/>
            <a:ext cx="20489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100" b="1" dirty="0" smtClean="0">
                <a:solidFill>
                  <a:srgbClr val="FF0000"/>
                </a:solidFill>
              </a:rPr>
              <a:t>ПО ДАННОМУ ПОДКРИТЕРИЮ</a:t>
            </a:r>
          </a:p>
          <a:p>
            <a:pPr algn="ctr"/>
            <a:r>
              <a:rPr lang="kk-KZ" sz="1100" b="1" dirty="0" smtClean="0">
                <a:solidFill>
                  <a:srgbClr val="FF0000"/>
                </a:solidFill>
              </a:rPr>
              <a:t>НЕ </a:t>
            </a:r>
            <a:r>
              <a:rPr lang="kk-KZ" sz="1100" b="1" dirty="0">
                <a:solidFill>
                  <a:srgbClr val="FF0000"/>
                </a:solidFill>
              </a:rPr>
              <a:t>БЕРУТСЯ В </a:t>
            </a:r>
            <a:r>
              <a:rPr lang="kk-KZ" sz="1100" b="1" dirty="0" smtClean="0">
                <a:solidFill>
                  <a:srgbClr val="FF0000"/>
                </a:solidFill>
              </a:rPr>
              <a:t>РАСЧЕТ:</a:t>
            </a:r>
            <a:endParaRPr lang="ru-RU" sz="1100" b="1" dirty="0">
              <a:solidFill>
                <a:srgbClr val="FF0000"/>
              </a:solidFill>
            </a:endParaRPr>
          </a:p>
        </p:txBody>
      </p:sp>
      <p:pic>
        <p:nvPicPr>
          <p:cNvPr id="180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576" y="4457668"/>
            <a:ext cx="764744" cy="764744"/>
          </a:xfrm>
          <a:prstGeom prst="rect">
            <a:avLst/>
          </a:prstGeom>
          <a:noFill/>
          <a:ln cmpd="sng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31" name="Прямая соединительная линия 130"/>
          <p:cNvCxnSpPr/>
          <p:nvPr/>
        </p:nvCxnSpPr>
        <p:spPr>
          <a:xfrm>
            <a:off x="6188623" y="2531394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131"/>
          <p:cNvGrpSpPr/>
          <p:nvPr/>
        </p:nvGrpSpPr>
        <p:grpSpPr>
          <a:xfrm>
            <a:off x="6188623" y="2531394"/>
            <a:ext cx="3410054" cy="495300"/>
            <a:chOff x="4870346" y="3149600"/>
            <a:chExt cx="3410054" cy="495300"/>
          </a:xfrm>
        </p:grpSpPr>
        <p:cxnSp>
          <p:nvCxnSpPr>
            <p:cNvPr id="133" name="Прямая соединительная линия 132"/>
            <p:cNvCxnSpPr/>
            <p:nvPr/>
          </p:nvCxnSpPr>
          <p:spPr>
            <a:xfrm>
              <a:off x="4870346" y="3390900"/>
              <a:ext cx="3410054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>
              <a:off x="8267700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8" name="Прямая соединительная линия 177"/>
          <p:cNvCxnSpPr/>
          <p:nvPr/>
        </p:nvCxnSpPr>
        <p:spPr>
          <a:xfrm>
            <a:off x="67919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73761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79730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85572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9090677" y="262029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6356941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937966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7534866" y="2842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114466" y="2843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8682395" y="2843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9190219" y="28298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15495" y="2369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8696124" y="23695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9192277" y="23563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449746" y="2625851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(сентябрь 2019 </a:t>
            </a:r>
            <a:r>
              <a:rPr lang="kk-KZ" sz="1200" b="1" dirty="0">
                <a:solidFill>
                  <a:srgbClr val="FAA954"/>
                </a:solidFill>
              </a:rPr>
              <a:t>г. – </a:t>
            </a:r>
            <a:r>
              <a:rPr lang="kk-KZ" sz="1200" b="1" dirty="0" smtClean="0">
                <a:solidFill>
                  <a:srgbClr val="FAA954"/>
                </a:solidFill>
              </a:rPr>
              <a:t>февраль 2020 </a:t>
            </a:r>
            <a:r>
              <a:rPr lang="kk-KZ" sz="1200" b="1" dirty="0">
                <a:solidFill>
                  <a:srgbClr val="FAA954"/>
                </a:solidFill>
              </a:rPr>
              <a:t>г</a:t>
            </a:r>
            <a:r>
              <a:rPr lang="kk-KZ" sz="1200" b="1" dirty="0" smtClean="0">
                <a:solidFill>
                  <a:srgbClr val="FAA954"/>
                </a:solidFill>
              </a:rPr>
              <a:t>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195" name="Левая круглая скобка 194"/>
          <p:cNvSpPr/>
          <p:nvPr/>
        </p:nvSpPr>
        <p:spPr>
          <a:xfrm rot="5400000">
            <a:off x="7809561" y="711056"/>
            <a:ext cx="161929" cy="33908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TextBox 195"/>
          <p:cNvSpPr txBox="1"/>
          <p:nvPr/>
        </p:nvSpPr>
        <p:spPr>
          <a:xfrm>
            <a:off x="6355149" y="237901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35778" y="23790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7520831" y="237849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2592867" y="1792010"/>
            <a:ext cx="0" cy="463076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6188623" y="4347873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Группа 225"/>
          <p:cNvGrpSpPr/>
          <p:nvPr/>
        </p:nvGrpSpPr>
        <p:grpSpPr>
          <a:xfrm>
            <a:off x="6188623" y="4347873"/>
            <a:ext cx="3410054" cy="495300"/>
            <a:chOff x="4870346" y="3149600"/>
            <a:chExt cx="3410054" cy="495300"/>
          </a:xfrm>
        </p:grpSpPr>
        <p:cxnSp>
          <p:nvCxnSpPr>
            <p:cNvPr id="227" name="Прямая соединительная линия 226"/>
            <p:cNvCxnSpPr/>
            <p:nvPr/>
          </p:nvCxnSpPr>
          <p:spPr>
            <a:xfrm>
              <a:off x="4870346" y="3390900"/>
              <a:ext cx="3410054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>
              <a:off x="8267700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Прямая соединительная линия 228"/>
          <p:cNvCxnSpPr/>
          <p:nvPr/>
        </p:nvCxnSpPr>
        <p:spPr>
          <a:xfrm>
            <a:off x="6791977" y="4436773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7376177" y="4436773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7973077" y="4436773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>
            <a:off x="8557277" y="4436773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>
            <a:off x="9090677" y="4436773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6356941" y="4658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937966" y="4658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534866" y="4658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8114466" y="4659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8682395" y="4659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9190219" y="4646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8115495" y="418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696124" y="418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9192277" y="41727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449746" y="4442330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(сентябрь 2019 </a:t>
            </a:r>
            <a:r>
              <a:rPr lang="kk-KZ" sz="1200" b="1" dirty="0">
                <a:solidFill>
                  <a:srgbClr val="FAA954"/>
                </a:solidFill>
              </a:rPr>
              <a:t>г. – </a:t>
            </a:r>
            <a:r>
              <a:rPr lang="kk-KZ" sz="1200" b="1" dirty="0" smtClean="0">
                <a:solidFill>
                  <a:srgbClr val="FAA954"/>
                </a:solidFill>
              </a:rPr>
              <a:t>февраль 2020 </a:t>
            </a:r>
            <a:r>
              <a:rPr lang="kk-KZ" sz="1200" b="1" dirty="0">
                <a:solidFill>
                  <a:srgbClr val="FAA954"/>
                </a:solidFill>
              </a:rPr>
              <a:t>г</a:t>
            </a:r>
            <a:r>
              <a:rPr lang="kk-KZ" sz="1200" b="1" dirty="0" smtClean="0">
                <a:solidFill>
                  <a:srgbClr val="FAA954"/>
                </a:solidFill>
              </a:rPr>
              <a:t>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244" name="Левая круглая скобка 243"/>
          <p:cNvSpPr/>
          <p:nvPr/>
        </p:nvSpPr>
        <p:spPr>
          <a:xfrm rot="5400000">
            <a:off x="7809561" y="2527535"/>
            <a:ext cx="161929" cy="339089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TextBox 244"/>
          <p:cNvSpPr txBox="1"/>
          <p:nvPr/>
        </p:nvSpPr>
        <p:spPr>
          <a:xfrm>
            <a:off x="6355149" y="419549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935778" y="41954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520831" y="41949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6859270" y="4250281"/>
            <a:ext cx="1624808" cy="2755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9" name="Группа 248"/>
          <p:cNvGrpSpPr/>
          <p:nvPr/>
        </p:nvGrpSpPr>
        <p:grpSpPr>
          <a:xfrm>
            <a:off x="6140188" y="5731372"/>
            <a:ext cx="3454400" cy="495300"/>
            <a:chOff x="1422400" y="3149600"/>
            <a:chExt cx="3454400" cy="495300"/>
          </a:xfrm>
        </p:grpSpPr>
        <p:cxnSp>
          <p:nvCxnSpPr>
            <p:cNvPr id="250" name="Прямая соединительная линия 249"/>
            <p:cNvCxnSpPr/>
            <p:nvPr/>
          </p:nvCxnSpPr>
          <p:spPr>
            <a:xfrm>
              <a:off x="1422400" y="3390900"/>
              <a:ext cx="34544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Прямая соединительная линия 250"/>
            <p:cNvCxnSpPr/>
            <p:nvPr/>
          </p:nvCxnSpPr>
          <p:spPr>
            <a:xfrm>
              <a:off x="4869525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2" name="Прямая соединительная линия 251"/>
          <p:cNvCxnSpPr/>
          <p:nvPr/>
        </p:nvCxnSpPr>
        <p:spPr>
          <a:xfrm>
            <a:off x="66481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/>
          <p:nvPr/>
        </p:nvCxnSpPr>
        <p:spPr>
          <a:xfrm>
            <a:off x="72323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>
            <a:off x="78292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/>
          <p:nvPr/>
        </p:nvCxnSpPr>
        <p:spPr>
          <a:xfrm>
            <a:off x="84134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/>
          <p:cNvCxnSpPr/>
          <p:nvPr/>
        </p:nvCxnSpPr>
        <p:spPr>
          <a:xfrm>
            <a:off x="9010388" y="5820272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/>
          <p:cNvCxnSpPr/>
          <p:nvPr/>
        </p:nvCxnSpPr>
        <p:spPr>
          <a:xfrm>
            <a:off x="6152888" y="5731372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271577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6814502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7414577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7978109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8578184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9175084" y="6042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259220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802145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402220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965752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8565827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9162727" y="55684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3449746" y="5795784"/>
            <a:ext cx="2548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200" b="1" dirty="0" smtClean="0">
                <a:solidFill>
                  <a:srgbClr val="FAA954"/>
                </a:solidFill>
              </a:rPr>
              <a:t>(</a:t>
            </a:r>
            <a:r>
              <a:rPr lang="kk-KZ" sz="1200" b="1" dirty="0">
                <a:solidFill>
                  <a:srgbClr val="FAA954"/>
                </a:solidFill>
              </a:rPr>
              <a:t>сентябрь 2019 г. – февраль 2020 г.)</a:t>
            </a:r>
            <a:endParaRPr lang="ru-RU" sz="1200" b="1" dirty="0">
              <a:solidFill>
                <a:srgbClr val="FAA954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600119" y="5223850"/>
            <a:ext cx="695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енсионные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отчисления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за отчетный период не поступали ни разу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72" name="Скругленный прямоугольник 271"/>
          <p:cNvSpPr/>
          <p:nvPr/>
        </p:nvSpPr>
        <p:spPr>
          <a:xfrm>
            <a:off x="6268927" y="5638711"/>
            <a:ext cx="3192584" cy="25061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92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ПРОДОЛЖИТЕЛЬНОСТЬ ПОИСКА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РАБОТЫ (вес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12%)</a:t>
            </a:r>
            <a:endParaRPr lang="ru-RU" dirty="0"/>
          </a:p>
        </p:txBody>
      </p:sp>
      <p:pic>
        <p:nvPicPr>
          <p:cNvPr id="11" name="Picture 12" descr="Image result for поиск 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49" y="961227"/>
            <a:ext cx="700768" cy="70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410701" y="1019223"/>
            <a:ext cx="10401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2. Продолжительность поиска работы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показатель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затраченного на поиск работы времени с момента выпуска из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вуза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211112" y="2977398"/>
            <a:ext cx="3447865" cy="495300"/>
            <a:chOff x="1422400" y="3143250"/>
            <a:chExt cx="3447865" cy="495300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422400" y="3390900"/>
              <a:ext cx="344786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4867250" y="314325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Прямая соединительная линия 51"/>
          <p:cNvCxnSpPr/>
          <p:nvPr/>
        </p:nvCxnSpPr>
        <p:spPr>
          <a:xfrm>
            <a:off x="4719112" y="3072648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303312" y="3072648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00212" y="3072648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484412" y="3072648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081312" y="3072648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223812" y="2983748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utoShape 2" descr="Картинки по запросу &quot;геолокация иконк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AutoShape 4" descr="Картинки по запросу &quot;геолокация иконка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4304744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861317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447744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1276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11351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08251" y="3263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82" name="Picture 10" descr="Картинки по запросу &quot;локация .png&quot;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0261" y="2300486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Прямая соединительная линия 107"/>
          <p:cNvCxnSpPr/>
          <p:nvPr/>
        </p:nvCxnSpPr>
        <p:spPr>
          <a:xfrm>
            <a:off x="421668" y="1910502"/>
            <a:ext cx="1151572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183857" y="3072242"/>
            <a:ext cx="29371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400" b="1" dirty="0">
                <a:solidFill>
                  <a:srgbClr val="FAA954"/>
                </a:solidFill>
              </a:rPr>
              <a:t>(сентябрь 2019 г. – февраль 2020 г.)</a:t>
            </a:r>
            <a:endParaRPr lang="ru-RU" sz="1400" b="1" dirty="0">
              <a:solidFill>
                <a:srgbClr val="FAA954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317444" y="2836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87665" y="283602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46796" y="2836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23976" y="2836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624051" y="283602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220951" y="2836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864136" y="2301141"/>
            <a:ext cx="5008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Первые два непрерывных отчисления начинаются с 3 месяца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Продолжительность поиска работы – 3 мес.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7744" y="2878953"/>
            <a:ext cx="877918" cy="2804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2" name="Группа 161"/>
          <p:cNvGrpSpPr/>
          <p:nvPr/>
        </p:nvGrpSpPr>
        <p:grpSpPr>
          <a:xfrm>
            <a:off x="4211112" y="4972974"/>
            <a:ext cx="3454400" cy="495300"/>
            <a:chOff x="1422400" y="3149600"/>
            <a:chExt cx="3454400" cy="495300"/>
          </a:xfrm>
        </p:grpSpPr>
        <p:cxnSp>
          <p:nvCxnSpPr>
            <p:cNvPr id="163" name="Прямая соединительная линия 162"/>
            <p:cNvCxnSpPr/>
            <p:nvPr/>
          </p:nvCxnSpPr>
          <p:spPr>
            <a:xfrm>
              <a:off x="1422400" y="3390900"/>
              <a:ext cx="34544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>
              <a:off x="4870265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Прямая соединительная линия 164"/>
          <p:cNvCxnSpPr/>
          <p:nvPr/>
        </p:nvCxnSpPr>
        <p:spPr>
          <a:xfrm>
            <a:off x="4719112" y="506187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303312" y="506187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5900212" y="506187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6484412" y="506187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7081312" y="5061874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4223812" y="4972974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4304744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847669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447744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011276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611351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208251" y="525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9" name="Picture 10" descr="Картинки по запросу &quot;локация .png&quot;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4677" y="428971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0" name="TextBox 189"/>
          <p:cNvSpPr txBox="1"/>
          <p:nvPr/>
        </p:nvSpPr>
        <p:spPr>
          <a:xfrm>
            <a:off x="1183857" y="5053088"/>
            <a:ext cx="29371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400" b="1" dirty="0">
                <a:solidFill>
                  <a:srgbClr val="FAA954"/>
                </a:solidFill>
              </a:rPr>
              <a:t>(сентябрь 2019 г. – февраль 2020 г.)</a:t>
            </a:r>
            <a:endParaRPr lang="ru-RU" sz="1400" b="1" dirty="0">
              <a:solidFill>
                <a:srgbClr val="FAA954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4317444" y="482525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4860369" y="48252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460444" y="482525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-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023976" y="48252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6624051" y="48252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220951" y="48252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AA954"/>
                </a:solidFill>
              </a:rPr>
              <a:t>$</a:t>
            </a:r>
            <a:endParaRPr lang="ru-RU" b="1" dirty="0">
              <a:solidFill>
                <a:srgbClr val="FAA954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97615" y="4284164"/>
            <a:ext cx="5008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Первые два непрерывных отчисления начинаются с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месяца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Продолжительность поиска работы –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мес.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6035119" y="4869699"/>
            <a:ext cx="877918" cy="2804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69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000" y="140594"/>
            <a:ext cx="11043200" cy="5441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СРЕДНЯЯ ЗАРАБОТНАЯ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ПЛАТА (вес – 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%)</a:t>
            </a:r>
            <a:endParaRPr lang="ru-RU" dirty="0"/>
          </a:p>
        </p:txBody>
      </p:sp>
      <p:pic>
        <p:nvPicPr>
          <p:cNvPr id="3" name="Picture 6" descr="Image result for зарплата значок 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016" y="826570"/>
            <a:ext cx="700768" cy="70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2400" y="884566"/>
            <a:ext cx="10401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3. Средняя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заработная плата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– показатель, характеризующий качество рабочего места выпускника и его ценность в глазах работодателя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310760464"/>
              </p:ext>
            </p:extLst>
          </p:nvPr>
        </p:nvGraphicFramePr>
        <p:xfrm>
          <a:off x="3127229" y="4440366"/>
          <a:ext cx="8745646" cy="174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5547658" y="2425730"/>
            <a:ext cx="3454400" cy="495300"/>
            <a:chOff x="1422400" y="3149600"/>
            <a:chExt cx="3454400" cy="4953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422400" y="3390900"/>
              <a:ext cx="34544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76800" y="3149600"/>
              <a:ext cx="0" cy="4953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Прямая соединительная линия 10"/>
          <p:cNvCxnSpPr/>
          <p:nvPr/>
        </p:nvCxnSpPr>
        <p:spPr>
          <a:xfrm>
            <a:off x="60556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398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2367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8209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4178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002058" y="2514630"/>
            <a:ext cx="0" cy="3048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60358" y="2425730"/>
            <a:ext cx="0" cy="4953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66690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09615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9690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73222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73297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70197" y="2736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87376" y="2396381"/>
            <a:ext cx="29371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Отчетный период</a:t>
            </a:r>
          </a:p>
          <a:p>
            <a:r>
              <a:rPr lang="kk-KZ" sz="1400" b="1" dirty="0">
                <a:solidFill>
                  <a:srgbClr val="FAA954"/>
                </a:solidFill>
              </a:rPr>
              <a:t>(сентябрь 2019 г. – февраль 2020 г.)</a:t>
            </a:r>
            <a:endParaRPr lang="ru-RU" sz="1400" b="1" dirty="0">
              <a:solidFill>
                <a:srgbClr val="FAA954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86700" y="2306881"/>
            <a:ext cx="461665" cy="20774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–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31622" y="1837200"/>
            <a:ext cx="461665" cy="6774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95000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17144" y="2352957"/>
            <a:ext cx="461665" cy="1628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62066" y="1721374"/>
            <a:ext cx="461665" cy="7944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125000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84387" y="1720182"/>
            <a:ext cx="461665" cy="7944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137000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69909" y="1721374"/>
            <a:ext cx="461665" cy="7944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165000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5736117" y="3152948"/>
            <a:ext cx="5632824" cy="590898"/>
            <a:chOff x="4859817" y="2948800"/>
            <a:chExt cx="5632824" cy="590898"/>
          </a:xfrm>
        </p:grpSpPr>
        <p:sp>
          <p:nvSpPr>
            <p:cNvPr id="54" name="TextBox 53"/>
            <p:cNvSpPr txBox="1"/>
            <p:nvPr/>
          </p:nvSpPr>
          <p:spPr>
            <a:xfrm>
              <a:off x="4859817" y="2990334"/>
              <a:ext cx="563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accent1">
                      <a:lumMod val="50000"/>
                    </a:schemeClr>
                  </a:solidFill>
                </a:rPr>
                <a:t>Средняя зарплата выпускника –                    = </a:t>
              </a:r>
              <a:r>
                <a:rPr lang="ru-RU" sz="2400" b="1" dirty="0" smtClean="0">
                  <a:solidFill>
                    <a:srgbClr val="FAA954"/>
                  </a:solidFill>
                </a:rPr>
                <a:t>87000</a:t>
              </a:r>
              <a:r>
                <a:rPr lang="ru-RU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тг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3724" y="2948800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u="sng" dirty="0" smtClean="0">
                  <a:solidFill>
                    <a:schemeClr val="accent1">
                      <a:lumMod val="50000"/>
                    </a:schemeClr>
                  </a:solidFill>
                </a:rPr>
                <a:t>522000 </a:t>
              </a:r>
              <a:r>
                <a:rPr lang="ru-RU" b="1" u="sng" dirty="0" err="1" smtClean="0">
                  <a:solidFill>
                    <a:schemeClr val="accent1">
                      <a:lumMod val="50000"/>
                    </a:schemeClr>
                  </a:solidFill>
                </a:rPr>
                <a:t>тг</a:t>
              </a:r>
              <a:endParaRPr lang="ru-RU" b="1" u="sng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8283925" y="3170366"/>
              <a:ext cx="792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</a:rPr>
                <a:t>6</a:t>
              </a:r>
              <a:r>
                <a:rPr lang="ru-RU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</a:rPr>
                <a:t>мес.</a:t>
              </a:r>
            </a:p>
          </p:txBody>
        </p:sp>
      </p:grpSp>
      <p:sp>
        <p:nvSpPr>
          <p:cNvPr id="58" name="Скругленный прямоугольник 57"/>
          <p:cNvSpPr/>
          <p:nvPr/>
        </p:nvSpPr>
        <p:spPr>
          <a:xfrm>
            <a:off x="5554869" y="3131612"/>
            <a:ext cx="6052931" cy="612234"/>
          </a:xfrm>
          <a:prstGeom prst="roundRect">
            <a:avLst/>
          </a:prstGeom>
          <a:noFill/>
          <a:ln w="19050">
            <a:solidFill>
              <a:srgbClr val="FAA95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92016" y="3860800"/>
            <a:ext cx="11431684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77691" y="1658452"/>
            <a:ext cx="11431684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392016" y="1774094"/>
            <a:ext cx="3669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Заработная плата выпускника №1 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25313" y="4364070"/>
            <a:ext cx="2594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Средняя заработная плата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по специальности</a:t>
            </a:r>
            <a:endParaRPr lang="ru-RU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56799" y="49935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951000 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</a:rPr>
              <a:t>тг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45669" y="521506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вып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0" name="Левая круглая скобка 69"/>
          <p:cNvSpPr/>
          <p:nvPr/>
        </p:nvSpPr>
        <p:spPr>
          <a:xfrm rot="5400000">
            <a:off x="7044272" y="630695"/>
            <a:ext cx="142490" cy="7580527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09482" y="3932198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951000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33270" y="5025430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ru-RU" sz="2400" b="1" dirty="0" smtClean="0">
                <a:solidFill>
                  <a:srgbClr val="FAA954"/>
                </a:solidFill>
              </a:rPr>
              <a:t>95100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тг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6799" y="4993500"/>
            <a:ext cx="2331329" cy="590898"/>
          </a:xfrm>
          <a:prstGeom prst="roundRect">
            <a:avLst/>
          </a:prstGeom>
          <a:noFill/>
          <a:ln w="28575">
            <a:solidFill>
              <a:srgbClr val="FAA95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612708" y="6190734"/>
            <a:ext cx="7724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Примечание: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для привязки заработной платы к региону используется прожиточный минимум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612708" y="6190734"/>
            <a:ext cx="7490975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71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6552</TotalTime>
  <Words>2027</Words>
  <Application>Microsoft Office PowerPoint</Application>
  <PresentationFormat>Произвольный</PresentationFormat>
  <Paragraphs>361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think-cell Slide</vt:lpstr>
      <vt:lpstr>Слайд 1</vt:lpstr>
      <vt:lpstr>Распределение весов по критериям за 2020 год</vt:lpstr>
      <vt:lpstr>АЛГОРИТМ ПОЛУЧЕНИЯ ДАННЫХ ПО БЛОКУ «КАРЬЕРНЫЕ ПЕРСПЕКТИВЫ ВЫПУСКНИКОВ»</vt:lpstr>
      <vt:lpstr>КРИТЕРИИ БЛОКА «КАРЬЕРНЫЕ ПЕРСПЕКТИВЫ ВЫПУСКНИКОВ»</vt:lpstr>
      <vt:lpstr>1. УРОВЕНЬ ТРУДОУСТРОЙСТВА (вес – 35%) </vt:lpstr>
      <vt:lpstr>УРОВЕНЬ ТРУДОУСТРОЙСТВА: СТАБИЛЬНОЕ ТРУДОУСТРОЙСТВО</vt:lpstr>
      <vt:lpstr>УРОВЕНЬ ТРУДОУСТРОЙСТВА: УСЛОВНАЯ ЗАНЯТОСТЬ</vt:lpstr>
      <vt:lpstr>ПРОДОЛЖИТЕЛЬНОСТЬ ПОИСКА РАБОТЫ (вес – 12%)</vt:lpstr>
      <vt:lpstr>СРЕДНЯЯ ЗАРАБОТНАЯ ПЛАТА (вес – 5%)</vt:lpstr>
      <vt:lpstr>СРЕДНЯЯ ЗАРАБОТНАЯ ПЛАТА (вес – 5%)</vt:lpstr>
      <vt:lpstr>КРИТЕРИИ БЛОКА «КАЧЕСТВО ОБРАЗОВАТЕЛЬНОЙ ПРОГРАММЫ». СТАТИСТИЧЕСКИЕ ДАННЫЕ </vt:lpstr>
      <vt:lpstr>КРИТЕРИИ БЛОКА «КАЧЕСТВО ОБРАЗОВАТЕЛЬНОЙ ПРОГРАММЫ». СТАТИСТИЧЕСКИЕ ДАННЫЕ </vt:lpstr>
      <vt:lpstr>КРИТЕРИИ БЛОКА «КАЧЕСТВО ОБРАЗОВАТЕЛЬНОЙ ПРОГРАММЫ». ЭКСПЕРТНАЯ ОЦЕНКА</vt:lpstr>
      <vt:lpstr>АЛГОРИТМ ПО БЛОКУ ЭКСПЕРТНОЙ ОЦЕНКИ</vt:lpstr>
      <vt:lpstr>КРИТЕРИИ БЛОКА «ДОСТИЖЕНИЯ ОБУЧАЮЩИХСЯ»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Асымова Арай Жанатовна</dc:creator>
  <cp:lastModifiedBy>Admin</cp:lastModifiedBy>
  <cp:revision>776</cp:revision>
  <cp:lastPrinted>2020-03-10T10:57:41Z</cp:lastPrinted>
  <dcterms:created xsi:type="dcterms:W3CDTF">2019-11-20T08:07:28Z</dcterms:created>
  <dcterms:modified xsi:type="dcterms:W3CDTF">2020-04-24T05:31:17Z</dcterms:modified>
</cp:coreProperties>
</file>